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7" r:id="rId2"/>
    <p:sldId id="403" r:id="rId3"/>
    <p:sldId id="263" r:id="rId4"/>
    <p:sldId id="268" r:id="rId5"/>
    <p:sldId id="282" r:id="rId6"/>
    <p:sldId id="320" r:id="rId7"/>
    <p:sldId id="270" r:id="rId8"/>
    <p:sldId id="269" r:id="rId9"/>
    <p:sldId id="284" r:id="rId10"/>
    <p:sldId id="318" r:id="rId11"/>
    <p:sldId id="327" r:id="rId12"/>
    <p:sldId id="323" r:id="rId13"/>
    <p:sldId id="325" r:id="rId14"/>
    <p:sldId id="324" r:id="rId15"/>
    <p:sldId id="330" r:id="rId16"/>
    <p:sldId id="334" r:id="rId17"/>
    <p:sldId id="333" r:id="rId18"/>
    <p:sldId id="424" r:id="rId19"/>
    <p:sldId id="271" r:id="rId20"/>
    <p:sldId id="287" r:id="rId21"/>
    <p:sldId id="288" r:id="rId22"/>
    <p:sldId id="337" r:id="rId23"/>
    <p:sldId id="289" r:id="rId24"/>
    <p:sldId id="272" r:id="rId25"/>
    <p:sldId id="340" r:id="rId26"/>
    <p:sldId id="290" r:id="rId27"/>
    <p:sldId id="339" r:id="rId28"/>
    <p:sldId id="273" r:id="rId29"/>
    <p:sldId id="341" r:id="rId30"/>
    <p:sldId id="295" r:id="rId31"/>
    <p:sldId id="342" r:id="rId32"/>
    <p:sldId id="345" r:id="rId33"/>
    <p:sldId id="346" r:id="rId34"/>
    <p:sldId id="343" r:id="rId35"/>
    <p:sldId id="347" r:id="rId36"/>
    <p:sldId id="348" r:id="rId37"/>
    <p:sldId id="349" r:id="rId38"/>
    <p:sldId id="350" r:id="rId39"/>
    <p:sldId id="351" r:id="rId40"/>
    <p:sldId id="418" r:id="rId41"/>
    <p:sldId id="274" r:id="rId42"/>
    <p:sldId id="352" r:id="rId43"/>
    <p:sldId id="358" r:id="rId44"/>
    <p:sldId id="355" r:id="rId45"/>
    <p:sldId id="356" r:id="rId46"/>
    <p:sldId id="360" r:id="rId47"/>
    <p:sldId id="404" r:id="rId48"/>
    <p:sldId id="363" r:id="rId49"/>
    <p:sldId id="411" r:id="rId50"/>
    <p:sldId id="362" r:id="rId51"/>
    <p:sldId id="414" r:id="rId52"/>
    <p:sldId id="415" r:id="rId53"/>
    <p:sldId id="417" r:id="rId54"/>
    <p:sldId id="400" r:id="rId55"/>
    <p:sldId id="401" r:id="rId56"/>
    <p:sldId id="368" r:id="rId57"/>
    <p:sldId id="412" r:id="rId58"/>
    <p:sldId id="369" r:id="rId59"/>
    <p:sldId id="370" r:id="rId60"/>
    <p:sldId id="371" r:id="rId61"/>
    <p:sldId id="372" r:id="rId62"/>
    <p:sldId id="373" r:id="rId63"/>
    <p:sldId id="374" r:id="rId64"/>
    <p:sldId id="375" r:id="rId65"/>
    <p:sldId id="376" r:id="rId66"/>
    <p:sldId id="377" r:id="rId67"/>
    <p:sldId id="379" r:id="rId68"/>
    <p:sldId id="381" r:id="rId69"/>
    <p:sldId id="382" r:id="rId70"/>
    <p:sldId id="383" r:id="rId71"/>
    <p:sldId id="406" r:id="rId72"/>
    <p:sldId id="419" r:id="rId73"/>
    <p:sldId id="385" r:id="rId74"/>
    <p:sldId id="386" r:id="rId75"/>
    <p:sldId id="387" r:id="rId76"/>
    <p:sldId id="388" r:id="rId77"/>
    <p:sldId id="390" r:id="rId78"/>
    <p:sldId id="389" r:id="rId79"/>
    <p:sldId id="391" r:id="rId80"/>
    <p:sldId id="392" r:id="rId81"/>
    <p:sldId id="393" r:id="rId82"/>
    <p:sldId id="394" r:id="rId83"/>
    <p:sldId id="420" r:id="rId84"/>
    <p:sldId id="421" r:id="rId85"/>
    <p:sldId id="408" r:id="rId86"/>
    <p:sldId id="407" r:id="rId87"/>
    <p:sldId id="410" r:id="rId88"/>
    <p:sldId id="422" r:id="rId89"/>
    <p:sldId id="423" r:id="rId9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403"/>
            <p14:sldId id="263"/>
          </p14:sldIdLst>
        </p14:section>
        <p14:section name="緒論" id="{A20892EE-1C1A-4D89-B525-ADAA8A5F6A0F}">
          <p14:sldIdLst>
            <p14:sldId id="268"/>
            <p14:sldId id="282"/>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18"/>
            <p14:sldId id="327"/>
            <p14:sldId id="323"/>
            <p14:sldId id="325"/>
            <p14:sldId id="324"/>
          </p14:sldIdLst>
        </p14:section>
        <p14:section name="背景知識與文獻回顧：CNN-based Interpretable Model" id="{AA0E92A5-7A62-4EC5-B063-664533CEE554}">
          <p14:sldIdLst>
            <p14:sldId id="330"/>
            <p14:sldId id="334"/>
            <p14:sldId id="333"/>
            <p14:sldId id="424"/>
          </p14:sldIdLst>
        </p14:section>
        <p14:section name="背景知識與文獻回顧：文獻回顧" id="{F4AAA471-9F59-4655-909B-700620ECBE44}">
          <p14:sldIdLst>
            <p14:sldId id="271"/>
            <p14:sldId id="287"/>
            <p14:sldId id="288"/>
            <p14:sldId id="337"/>
            <p14:sldId id="289"/>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341"/>
            <p14:sldId id="295"/>
            <p14:sldId id="342"/>
            <p14:sldId id="345"/>
            <p14:sldId id="346"/>
            <p14:sldId id="343"/>
            <p14:sldId id="347"/>
            <p14:sldId id="348"/>
            <p14:sldId id="349"/>
            <p14:sldId id="350"/>
            <p14:sldId id="351"/>
          </p14:sldIdLst>
        </p14:section>
        <p14:section name="FM、RM 的定義" id="{0A25B6B8-6533-43B4-9D5C-A09444C513A7}">
          <p14:sldIdLst>
            <p14:sldId id="418"/>
          </p14:sldIdLst>
        </p14:section>
        <p14:section name="研究方法：響應篩選模組之設計" id="{BA886303-537A-46F0-B654-FEA3F7A5051A}">
          <p14:sldIdLst>
            <p14:sldId id="274"/>
            <p14:sldId id="352"/>
            <p14:sldId id="358"/>
          </p14:sldIdLst>
        </p14:section>
        <p14:section name="研究方法：空間合併模組之優化設計" id="{2D0488FE-ADCE-4895-97FC-266CB104A74A}">
          <p14:sldIdLst>
            <p14:sldId id="355"/>
            <p14:sldId id="356"/>
            <p14:sldId id="360"/>
            <p14:sldId id="404"/>
          </p14:sldIdLst>
        </p14:section>
        <p14:section name="研究方法：可解釋性" id="{926F3AA1-3B09-4F77-8EEB-4BE9AC5B5125}">
          <p14:sldIdLst>
            <p14:sldId id="363"/>
            <p14:sldId id="411"/>
            <p14:sldId id="362"/>
            <p14:sldId id="414"/>
            <p14:sldId id="415"/>
            <p14:sldId id="417"/>
            <p14:sldId id="400"/>
            <p14:sldId id="401"/>
            <p14:sldId id="368"/>
            <p14:sldId id="412"/>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9"/>
          </p14:sldIdLst>
        </p14:section>
        <p14:section name="實驗設計與結果：實驗結果" id="{15CCDDBE-A20E-453D-9FF3-9369BF818DCF}">
          <p14:sldIdLst>
            <p14:sldId id="381"/>
            <p14:sldId id="382"/>
            <p14:sldId id="383"/>
            <p14:sldId id="406"/>
            <p14:sldId id="419"/>
            <p14:sldId id="385"/>
            <p14:sldId id="386"/>
            <p14:sldId id="387"/>
            <p14:sldId id="388"/>
            <p14:sldId id="390"/>
            <p14:sldId id="389"/>
            <p14:sldId id="391"/>
            <p14:sldId id="392"/>
            <p14:sldId id="393"/>
            <p14:sldId id="394"/>
            <p14:sldId id="420"/>
            <p14:sldId id="421"/>
            <p14:sldId id="408"/>
            <p14:sldId id="407"/>
            <p14:sldId id="410"/>
            <p14:sldId id="422"/>
            <p14:sldId id="4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2"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74263" autoAdjust="0"/>
  </p:normalViewPr>
  <p:slideViewPr>
    <p:cSldViewPr snapToGrid="0">
      <p:cViewPr varScale="1">
        <p:scale>
          <a:sx n="89" d="100"/>
          <a:sy n="89" d="100"/>
        </p:scale>
        <p:origin x="1627"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首先是研究動機與目的，</a:t>
            </a:r>
          </a:p>
          <a:p>
            <a:r>
              <a:rPr lang="zh-TW" altLang="en-US" dirty="0"/>
              <a:t>隨著深度學習的蓬勃發展，人工智慧的應用也漸漸普及到各行各業，</a:t>
            </a:r>
          </a:p>
          <a:p>
            <a:r>
              <a:rPr lang="zh-TW" altLang="en-US" dirty="0"/>
              <a:t>然而現在大部分模型卻均為所謂黑盒模型，</a:t>
            </a:r>
          </a:p>
          <a:p>
            <a:r>
              <a:rPr lang="zh-TW" altLang="en-US" dirty="0"/>
              <a:t>也就是我們雖然了解模型的運行原理，</a:t>
            </a:r>
          </a:p>
          <a:p>
            <a:r>
              <a:rPr lang="zh-TW" altLang="en-US" dirty="0"/>
              <a:t>但卻無法說明其作出每一個決策的根據或理由。</a:t>
            </a:r>
          </a:p>
          <a:p>
            <a:r>
              <a:rPr lang="zh-TW" altLang="en-US" dirty="0"/>
              <a:t>然而這在金融和醫療等重要的關鍵領域中，</a:t>
            </a:r>
          </a:p>
          <a:p>
            <a:r>
              <a:rPr lang="zh-TW" altLang="en-US" dirty="0"/>
              <a:t>是無法被接受的。</a:t>
            </a:r>
          </a:p>
          <a:p>
            <a:endParaRPr lang="zh-TW" altLang="en-US" dirty="0"/>
          </a:p>
          <a:p>
            <a:r>
              <a:rPr lang="zh-TW" altLang="en-US" dirty="0"/>
              <a:t>此外，在</a:t>
            </a:r>
            <a:r>
              <a:rPr lang="en-US" altLang="zh-TW" dirty="0"/>
              <a:t>2016</a:t>
            </a:r>
            <a:r>
              <a:rPr lang="zh-TW" altLang="en-US" dirty="0"/>
              <a:t>年美國國防部將可解釋性人工智慧加入國防高等研究署的計畫，</a:t>
            </a:r>
          </a:p>
          <a:p>
            <a:r>
              <a:rPr lang="zh-TW" altLang="en-US" dirty="0"/>
              <a:t>和同年歐盟通過的</a:t>
            </a:r>
            <a:r>
              <a:rPr lang="en-US" altLang="zh-TW" dirty="0"/>
              <a:t>《</a:t>
            </a:r>
            <a:r>
              <a:rPr lang="zh-TW" altLang="en-US" dirty="0"/>
              <a:t>一般資料保護原則</a:t>
            </a:r>
            <a:r>
              <a:rPr lang="en-US" altLang="zh-TW" dirty="0"/>
              <a:t>》</a:t>
            </a:r>
            <a:r>
              <a:rPr lang="zh-TW" altLang="en-US" dirty="0"/>
              <a:t>中裡面規範使用者有獲得關於推論資訊的權利，</a:t>
            </a:r>
          </a:p>
          <a:p>
            <a:r>
              <a:rPr lang="zh-TW" altLang="en-US" dirty="0"/>
              <a:t>從以上重要政策也證明了可解釋性人工智慧不僅在學術、企業外甚至到國家層面都被視為重要項目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883819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皮質除了學習空間上的影像特徵外，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也同時也會紀錄該不同時間的影像特徵。</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具體案例就是</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當我們在看右邊這個影像的時候，</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人眼的焦點會在一秒鐘內在這個影像上移動三到四次，</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我們將這個現象叫做眼球跳動。</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而皮質則是會通過紀錄這些不同時間進入的影像的特徵，</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，最終形成對這個影像的完整認知。</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1A202C"/>
                </a:solidFill>
                <a:effectLst/>
                <a:latin typeface="Inter"/>
              </a:rPr>
              <a:t>眼球移動測量及在中文閱讀研究之應用</a:t>
            </a:r>
            <a:r>
              <a:rPr lang="en-US" altLang="zh-TW" b="1" i="0" dirty="0">
                <a:solidFill>
                  <a:srgbClr val="1A202C"/>
                </a:solidFill>
                <a:effectLst/>
                <a:latin typeface="Inter"/>
              </a:rPr>
              <a:t>(</a:t>
            </a:r>
            <a:r>
              <a:rPr lang="zh-TW" altLang="en-US" b="0" i="0" u="none" strike="noStrike" dirty="0">
                <a:solidFill>
                  <a:srgbClr val="5984F2"/>
                </a:solidFill>
                <a:effectLst/>
                <a:latin typeface="Inter"/>
              </a:rPr>
              <a:t>蔡介立</a:t>
            </a:r>
            <a:r>
              <a:rPr lang="en-US" altLang="zh-TW" b="0" i="0" u="none" strike="noStrike" dirty="0">
                <a:solidFill>
                  <a:srgbClr val="5984F2"/>
                </a:solidFill>
                <a:effectLst/>
                <a:latin typeface="Inter"/>
              </a:rPr>
              <a:t>(</a:t>
            </a:r>
            <a:r>
              <a:rPr lang="en-US" altLang="zh-TW" b="0" i="0" u="none" strike="noStrike" dirty="0" err="1">
                <a:solidFill>
                  <a:srgbClr val="5984F2"/>
                </a:solidFill>
                <a:effectLst/>
                <a:latin typeface="Inter"/>
              </a:rPr>
              <a:t>Jie</a:t>
            </a:r>
            <a:r>
              <a:rPr lang="en-US" altLang="zh-TW" b="0" i="0" u="none" strike="noStrike" dirty="0">
                <a:solidFill>
                  <a:srgbClr val="5984F2"/>
                </a:solidFill>
                <a:effectLst/>
                <a:latin typeface="Inter"/>
              </a:rPr>
              <a:t>-Li Tsai)</a:t>
            </a:r>
            <a:r>
              <a:rPr lang="zh-TW" altLang="en-US" b="0" i="0" dirty="0">
                <a:solidFill>
                  <a:srgbClr val="4B5F7B"/>
                </a:solidFill>
                <a:effectLst/>
                <a:latin typeface="Inter"/>
              </a:rPr>
              <a:t>；</a:t>
            </a:r>
            <a:r>
              <a:rPr lang="zh-TW" altLang="en-US" b="0" i="0" u="none" strike="noStrike" dirty="0">
                <a:solidFill>
                  <a:srgbClr val="5984F2"/>
                </a:solidFill>
                <a:effectLst/>
                <a:latin typeface="Inter"/>
              </a:rPr>
              <a:t>顏妙璇</a:t>
            </a:r>
            <a:r>
              <a:rPr lang="en-US" altLang="zh-TW" b="0" i="0" u="none" strike="noStrike" dirty="0">
                <a:solidFill>
                  <a:srgbClr val="5984F2"/>
                </a:solidFill>
                <a:effectLst/>
                <a:latin typeface="Inter"/>
              </a:rPr>
              <a:t>(Miao-</a:t>
            </a:r>
            <a:r>
              <a:rPr lang="en-US" altLang="zh-TW" b="0" i="0" u="none" strike="noStrike" dirty="0" err="1">
                <a:solidFill>
                  <a:srgbClr val="5984F2"/>
                </a:solidFill>
                <a:effectLst/>
                <a:latin typeface="Inter"/>
              </a:rPr>
              <a:t>Hsuan</a:t>
            </a:r>
            <a:r>
              <a:rPr lang="en-US" altLang="zh-TW" b="0" i="0" u="none" strike="noStrike" dirty="0">
                <a:solidFill>
                  <a:srgbClr val="5984F2"/>
                </a:solidFill>
                <a:effectLst/>
                <a:latin typeface="Inter"/>
              </a:rPr>
              <a:t> Yen)</a:t>
            </a:r>
            <a:r>
              <a:rPr lang="zh-TW" altLang="en-US" b="0" i="0" dirty="0">
                <a:solidFill>
                  <a:srgbClr val="4B5F7B"/>
                </a:solidFill>
                <a:effectLst/>
                <a:latin typeface="Inter"/>
              </a:rPr>
              <a:t>；</a:t>
            </a:r>
            <a:r>
              <a:rPr lang="zh-TW" altLang="en-US" b="0" i="0" u="none" strike="noStrike" dirty="0">
                <a:solidFill>
                  <a:srgbClr val="5984F2"/>
                </a:solidFill>
                <a:effectLst/>
                <a:latin typeface="Inter"/>
              </a:rPr>
              <a:t>汪勁安</a:t>
            </a:r>
            <a:r>
              <a:rPr lang="en-US" altLang="zh-TW" b="0" i="0" u="none" strike="noStrike" dirty="0">
                <a:solidFill>
                  <a:srgbClr val="5984F2"/>
                </a:solidFill>
                <a:effectLst/>
                <a:latin typeface="Inter"/>
              </a:rPr>
              <a:t>(Chin-An Wang)</a:t>
            </a:r>
            <a:r>
              <a:rPr lang="en-US" altLang="zh-TW" b="1" i="0" dirty="0">
                <a:solidFill>
                  <a:srgbClr val="1A202C"/>
                </a:solidFill>
                <a:effectLst/>
                <a:latin typeface="Inter"/>
              </a:rPr>
              <a:t>)(</a:t>
            </a:r>
            <a:r>
              <a:rPr lang="en-US" altLang="zh-TW" b="1" i="0" u="none" strike="noStrike" dirty="0">
                <a:solidFill>
                  <a:srgbClr val="718096"/>
                </a:solidFill>
                <a:effectLst/>
                <a:latin typeface="Inter"/>
              </a:rPr>
              <a:t>《</a:t>
            </a:r>
            <a:r>
              <a:rPr lang="zh-TW" altLang="en-US" b="1" i="0" u="none" strike="noStrike" dirty="0">
                <a:solidFill>
                  <a:srgbClr val="718096"/>
                </a:solidFill>
                <a:effectLst/>
                <a:latin typeface="Inter"/>
              </a:rPr>
              <a:t>應用心理研究</a:t>
            </a:r>
            <a:r>
              <a:rPr lang="en-US" altLang="zh-TW" b="1" i="0" u="none" strike="noStrike" dirty="0">
                <a:solidFill>
                  <a:srgbClr val="718096"/>
                </a:solidFill>
                <a:effectLst/>
                <a:latin typeface="Inter"/>
              </a:rPr>
              <a:t>》</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28</a:t>
            </a:r>
            <a:r>
              <a:rPr lang="zh-TW" altLang="en-US" b="1" i="0" u="none" strike="noStrike" dirty="0">
                <a:solidFill>
                  <a:srgbClr val="718096"/>
                </a:solidFill>
                <a:effectLst/>
                <a:latin typeface="Inter"/>
              </a:rPr>
              <a:t>期</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(2005/12)</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Pp. 91-104</a:t>
            </a:r>
            <a:r>
              <a:rPr lang="en-US" altLang="zh-TW" b="1" i="0" dirty="0">
                <a:solidFill>
                  <a:srgbClr val="1A202C"/>
                </a:solidFill>
                <a:effectLst/>
                <a:latin typeface="Inter"/>
              </a:rPr>
              <a:t>)</a:t>
            </a:r>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292514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接著要介紹的是啟發本篇論文的重要模型，</a:t>
            </a:r>
            <a:r>
              <a:rPr lang="en-US" altLang="zh-TW" dirty="0"/>
              <a:t>CNN-based Interpretable Model</a:t>
            </a:r>
            <a:r>
              <a:rPr lang="zh-TW" altLang="en-US" dirty="0"/>
              <a:t>。</a:t>
            </a:r>
          </a:p>
          <a:p>
            <a:r>
              <a:rPr lang="en-US" altLang="zh-TW" dirty="0"/>
              <a:t>CNN-based Interpretable Model </a:t>
            </a:r>
            <a:r>
              <a:rPr lang="zh-TW" altLang="en-US" dirty="0"/>
              <a:t>由碩士楊景豐於</a:t>
            </a:r>
            <a:r>
              <a:rPr lang="en-US" altLang="zh-TW" dirty="0"/>
              <a:t>2023</a:t>
            </a:r>
            <a:r>
              <a:rPr lang="zh-TW" altLang="en-US" dirty="0"/>
              <a:t>年提出，</a:t>
            </a:r>
          </a:p>
          <a:p>
            <a:r>
              <a:rPr lang="zh-TW" altLang="en-US" dirty="0"/>
              <a:t>我們簡稱為</a:t>
            </a:r>
            <a:r>
              <a:rPr lang="en-US" altLang="zh-TW" dirty="0"/>
              <a:t>CIM </a:t>
            </a:r>
            <a:r>
              <a:rPr lang="zh-TW" altLang="en-US" dirty="0"/>
              <a:t>模型，</a:t>
            </a:r>
          </a:p>
          <a:p>
            <a:r>
              <a:rPr lang="en-US" altLang="zh-TW" dirty="0"/>
              <a:t>CIM</a:t>
            </a:r>
            <a:r>
              <a:rPr lang="zh-TW" altLang="en-US" dirty="0"/>
              <a:t>透過模擬視覺皮質階層架構和影像的空間性關係來解釋深度學習過程的可解釋性模型</a:t>
            </a:r>
          </a:p>
          <a:p>
            <a:r>
              <a:rPr lang="zh-TW" altLang="en-US" dirty="0"/>
              <a:t>該模型為多層結構，</a:t>
            </a:r>
          </a:p>
          <a:p>
            <a:r>
              <a:rPr lang="zh-TW" altLang="en-US" dirty="0"/>
              <a:t>其架構圖如下，</a:t>
            </a:r>
          </a:p>
          <a:p>
            <a:r>
              <a:rPr lang="zh-TW" altLang="en-US" dirty="0"/>
              <a:t>每層由三個部分組成，分別是</a:t>
            </a:r>
          </a:p>
          <a:p>
            <a:r>
              <a:rPr lang="zh-TW" altLang="en-US" dirty="0"/>
              <a:t>高斯卷積模組，</a:t>
            </a:r>
            <a:r>
              <a:rPr lang="en-US" altLang="zh-TW" dirty="0" err="1"/>
              <a:t>cReLU</a:t>
            </a:r>
            <a:r>
              <a:rPr lang="zh-TW" altLang="en-US" dirty="0"/>
              <a:t>函數和空間位置保留合併機制</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290267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22</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CIE L*a*b </a:t>
            </a:r>
            <a:r>
              <a:rPr lang="zh-TW" altLang="en-US" dirty="0"/>
              <a:t>是由國際照明委員會提出的色彩空間，是目前描述人眼可見所有 顏色最完整的色彩空間，因此在 </a:t>
            </a:r>
            <a:r>
              <a:rPr lang="en-US" altLang="zh-TW" dirty="0"/>
              <a:t>CIELAB </a:t>
            </a:r>
            <a:r>
              <a:rPr lang="zh-TW" altLang="en-US" dirty="0"/>
              <a:t>的距離也會較 </a:t>
            </a:r>
            <a:r>
              <a:rPr lang="en-US" altLang="zh-TW" dirty="0"/>
              <a:t>RGB </a:t>
            </a:r>
            <a:r>
              <a:rPr lang="zh-TW" altLang="en-US" dirty="0"/>
              <a:t>空間 之距離更接近人眼所視。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32</a:t>
            </a:fld>
            <a:endParaRPr lang="zh-TW" altLang="en-US"/>
          </a:p>
        </p:txBody>
      </p:sp>
    </p:spTree>
    <p:extLst>
      <p:ext uri="{BB962C8B-B14F-4D97-AF65-F5344CB8AC3E}">
        <p14:creationId xmlns:p14="http://schemas.microsoft.com/office/powerpoint/2010/main" val="418179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46</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47</a:t>
            </a:fld>
            <a:endParaRPr lang="zh-TW" altLang="en-US"/>
          </a:p>
        </p:txBody>
      </p:sp>
    </p:spTree>
    <p:extLst>
      <p:ext uri="{BB962C8B-B14F-4D97-AF65-F5344CB8AC3E}">
        <p14:creationId xmlns:p14="http://schemas.microsoft.com/office/powerpoint/2010/main" val="481169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50</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我們在這邊會介紹</a:t>
            </a:r>
            <a:r>
              <a:rPr lang="en-US" altLang="zh-TW" dirty="0"/>
              <a:t>CI</a:t>
            </a:r>
            <a:r>
              <a:rPr lang="zh-TW" altLang="en-US" dirty="0"/>
              <a:t>的產生方式，</a:t>
            </a:r>
          </a:p>
          <a:p>
            <a:r>
              <a:rPr lang="zh-TW" altLang="en-US" dirty="0"/>
              <a:t>首先我們會選擇一個目標濾波器，</a:t>
            </a:r>
          </a:p>
          <a:p>
            <a:r>
              <a:rPr lang="zh-TW" altLang="en-US" dirty="0"/>
              <a:t>這裡假設我們選擇的目標濾波器是輪廓的特徵傳遞區塊的第一層</a:t>
            </a:r>
            <a:r>
              <a:rPr lang="en-US" altLang="zh-TW" dirty="0"/>
              <a:t>(</a:t>
            </a:r>
            <a:r>
              <a:rPr lang="zh-TW" altLang="en-US" dirty="0"/>
              <a:t>也就是圖片中橙色的濾波器</a:t>
            </a:r>
            <a:r>
              <a:rPr lang="en-US" altLang="zh-TW" dirty="0"/>
              <a:t>)</a:t>
            </a:r>
            <a:r>
              <a:rPr lang="zh-TW" altLang="en-US" dirty="0"/>
              <a:t>，</a:t>
            </a:r>
          </a:p>
          <a:p>
            <a:r>
              <a:rPr lang="zh-TW" altLang="en-US" dirty="0"/>
              <a:t>接著我們會找出訓練資料集對這個濾波器產生的所有響應值</a:t>
            </a:r>
            <a:r>
              <a:rPr lang="en-US" altLang="zh-TW" dirty="0"/>
              <a:t>(</a:t>
            </a:r>
            <a:r>
              <a:rPr lang="zh-TW" altLang="en-US" dirty="0"/>
              <a:t>也就是圖片中的綠色部分</a:t>
            </a:r>
            <a:r>
              <a:rPr lang="en-US" altLang="zh-TW" dirty="0"/>
              <a:t>)</a:t>
            </a:r>
            <a:r>
              <a:rPr lang="zh-TW" altLang="en-US" dirty="0"/>
              <a:t>，</a:t>
            </a:r>
          </a:p>
          <a:p>
            <a:r>
              <a:rPr lang="zh-TW" altLang="en-US" dirty="0"/>
              <a:t>從裡面找出最大的響應值</a:t>
            </a:r>
            <a:r>
              <a:rPr lang="en-US" altLang="zh-TW" dirty="0"/>
              <a:t>(</a:t>
            </a:r>
            <a:r>
              <a:rPr lang="zh-TW" altLang="en-US" dirty="0"/>
              <a:t>假設為圖片中紅色的部分</a:t>
            </a:r>
            <a:r>
              <a:rPr lang="en-US" altLang="zh-TW"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28961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基於以上原因，</a:t>
            </a:r>
          </a:p>
          <a:p>
            <a:r>
              <a:rPr lang="zh-TW" altLang="en-US" dirty="0"/>
              <a:t>我們希望開發出一個具備準確度並能適用於現實中彩色影像的可解釋性深度學習模型，</a:t>
            </a:r>
          </a:p>
          <a:p>
            <a:r>
              <a:rPr lang="zh-TW" altLang="en-US" dirty="0"/>
              <a:t>我們透過模擬大腦皮質架構與研究人眼辨識彩色影像的過程來達成此目的。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313855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在找到最大的響應值後，</a:t>
            </a:r>
          </a:p>
          <a:p>
            <a:r>
              <a:rPr lang="zh-TW" altLang="en-US" dirty="0"/>
              <a:t>我們會回去追朔是哪個</a:t>
            </a:r>
            <a:r>
              <a:rPr lang="en-US" altLang="zh-TW" dirty="0"/>
              <a:t>Slide Window </a:t>
            </a:r>
            <a:r>
              <a:rPr lang="zh-TW" altLang="en-US" dirty="0"/>
              <a:t>與目標濾波器產生了這個最大響應值，</a:t>
            </a:r>
          </a:p>
          <a:p>
            <a:r>
              <a:rPr lang="zh-TW" altLang="en-US" dirty="0"/>
              <a:t>其過程如上圖中紅色線條的部分，</a:t>
            </a:r>
          </a:p>
          <a:p>
            <a:r>
              <a:rPr lang="zh-TW" altLang="en-US" dirty="0"/>
              <a:t>我們先找到是哪個</a:t>
            </a:r>
            <a:r>
              <a:rPr lang="en-US" altLang="zh-TW" dirty="0"/>
              <a:t>ARM</a:t>
            </a:r>
            <a:r>
              <a:rPr lang="zh-TW" altLang="en-US" dirty="0"/>
              <a:t>與目標濾波器經過卷積後產生了最大響應值，</a:t>
            </a:r>
          </a:p>
          <a:p>
            <a:r>
              <a:rPr lang="zh-TW" altLang="en-US" dirty="0"/>
              <a:t>根據卷積的原理我們可以找到是這個紅色</a:t>
            </a:r>
            <a:r>
              <a:rPr lang="en-US" altLang="zh-TW" dirty="0"/>
              <a:t>ARM</a:t>
            </a:r>
            <a:r>
              <a:rPr lang="zh-TW" altLang="en-US" dirty="0"/>
              <a:t>與目標濾波器產生最大響應值，</a:t>
            </a:r>
          </a:p>
          <a:p>
            <a:r>
              <a:rPr lang="zh-TW" altLang="en-US" dirty="0"/>
              <a:t>而這個紅色的</a:t>
            </a:r>
            <a:r>
              <a:rPr lang="en-US" altLang="zh-TW" dirty="0"/>
              <a:t>ARM</a:t>
            </a:r>
            <a:r>
              <a:rPr lang="zh-TW" altLang="en-US" dirty="0"/>
              <a:t>由是由圖中</a:t>
            </a:r>
            <a:r>
              <a:rPr lang="en-US" altLang="zh-TW" dirty="0"/>
              <a:t>4</a:t>
            </a:r>
            <a:r>
              <a:rPr lang="zh-TW" altLang="en-US" dirty="0"/>
              <a:t>個紅色的</a:t>
            </a:r>
            <a:r>
              <a:rPr lang="en-US" altLang="zh-TW" dirty="0"/>
              <a:t>RM</a:t>
            </a:r>
            <a:r>
              <a:rPr lang="zh-TW" altLang="en-US" dirty="0"/>
              <a:t>進行空間合併所形成的，</a:t>
            </a:r>
          </a:p>
          <a:p>
            <a:r>
              <a:rPr lang="zh-TW" altLang="en-US" dirty="0"/>
              <a:t>最後找到這</a:t>
            </a:r>
            <a:r>
              <a:rPr lang="en-US" altLang="zh-TW" dirty="0"/>
              <a:t>4</a:t>
            </a:r>
            <a:r>
              <a:rPr lang="zh-TW" altLang="en-US" dirty="0"/>
              <a:t>個紅色的</a:t>
            </a:r>
            <a:r>
              <a:rPr lang="en-US" altLang="zh-TW" dirty="0"/>
              <a:t>RM</a:t>
            </a:r>
            <a:r>
              <a:rPr lang="zh-TW" altLang="en-US" dirty="0"/>
              <a:t>是由紅色框中這四個</a:t>
            </a:r>
            <a:r>
              <a:rPr lang="en-US" altLang="zh-TW" dirty="0"/>
              <a:t>Slide Window</a:t>
            </a:r>
            <a:r>
              <a:rPr lang="zh-TW" altLang="en-US" dirty="0"/>
              <a:t>經過第一層卷積後所輸出的</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476045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我們在這裡將剛剛的</a:t>
            </a:r>
            <a:r>
              <a:rPr lang="en-US" altLang="zh-TW" dirty="0"/>
              <a:t>4</a:t>
            </a:r>
            <a:r>
              <a:rPr lang="zh-TW" altLang="en-US" dirty="0"/>
              <a:t>個</a:t>
            </a:r>
            <a:r>
              <a:rPr lang="en-US" altLang="zh-TW" dirty="0"/>
              <a:t>Slide Window</a:t>
            </a:r>
            <a:r>
              <a:rPr lang="zh-TW" altLang="en-US" dirty="0"/>
              <a:t>找出來，</a:t>
            </a:r>
          </a:p>
          <a:p>
            <a:r>
              <a:rPr lang="zh-TW" altLang="en-US" dirty="0"/>
              <a:t>由剛剛的介紹我們可以知道，</a:t>
            </a:r>
          </a:p>
          <a:p>
            <a:r>
              <a:rPr lang="zh-TW" altLang="en-US" dirty="0"/>
              <a:t>這四張</a:t>
            </a:r>
            <a:r>
              <a:rPr lang="en-US" altLang="zh-TW" dirty="0"/>
              <a:t>Slide Window</a:t>
            </a:r>
            <a:r>
              <a:rPr lang="zh-TW" altLang="en-US" dirty="0"/>
              <a:t>能夠與目標濾波器產生最大的響應值，</a:t>
            </a:r>
          </a:p>
          <a:p>
            <a:r>
              <a:rPr lang="zh-TW" altLang="en-US" dirty="0"/>
              <a:t>而最大的響應值根據之前介紹高斯卷積模組的計算方式，</a:t>
            </a:r>
          </a:p>
          <a:p>
            <a:r>
              <a:rPr lang="zh-TW" altLang="en-US" dirty="0"/>
              <a:t>代表的是和目標濾波器學習到的特徵最為相似。</a:t>
            </a:r>
          </a:p>
          <a:p>
            <a:r>
              <a:rPr lang="zh-TW" altLang="en-US" dirty="0"/>
              <a:t>因此我們將這四張影像組成一張完整影像，</a:t>
            </a:r>
          </a:p>
          <a:p>
            <a:r>
              <a:rPr lang="zh-TW" altLang="en-US" dirty="0"/>
              <a:t>並將這個影像設定成為目標濾波器的對應影像，也就是</a:t>
            </a:r>
            <a:r>
              <a:rPr lang="en-US" altLang="zh-TW" dirty="0"/>
              <a:t>CI</a:t>
            </a:r>
            <a:r>
              <a:rPr lang="zh-TW" altLang="en-US" dirty="0"/>
              <a:t>，</a:t>
            </a:r>
          </a:p>
          <a:p>
            <a:r>
              <a:rPr lang="zh-TW" altLang="en-US" dirty="0"/>
              <a:t>它能夠代表目標濾波器所學習到的影像特徵</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53</a:t>
            </a:fld>
            <a:endParaRPr lang="zh-TW" altLang="en-US"/>
          </a:p>
        </p:txBody>
      </p:sp>
    </p:spTree>
    <p:extLst>
      <p:ext uri="{BB962C8B-B14F-4D97-AF65-F5344CB8AC3E}">
        <p14:creationId xmlns:p14="http://schemas.microsoft.com/office/powerpoint/2010/main" val="566130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84</a:t>
            </a:fld>
            <a:endParaRPr lang="zh-TW" altLang="en-US"/>
          </a:p>
        </p:txBody>
      </p:sp>
    </p:spTree>
    <p:extLst>
      <p:ext uri="{BB962C8B-B14F-4D97-AF65-F5344CB8AC3E}">
        <p14:creationId xmlns:p14="http://schemas.microsoft.com/office/powerpoint/2010/main" val="2722246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接著我要介紹的是本研究的背景知識和相關研究</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219516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背景知識分為兩部分，</a:t>
            </a:r>
            <a:endParaRPr lang="en-US" altLang="zh-TW" dirty="0"/>
          </a:p>
          <a:p>
            <a:r>
              <a:rPr lang="zh-TW" altLang="en-US" dirty="0"/>
              <a:t>第一部分為介紹人如何感知彩色影像，</a:t>
            </a:r>
            <a:endParaRPr lang="en-US" altLang="zh-TW" dirty="0"/>
          </a:p>
          <a:p>
            <a:r>
              <a:rPr lang="zh-TW" altLang="en-US" dirty="0"/>
              <a:t>另一部分介紹啟發本研究的</a:t>
            </a:r>
            <a:r>
              <a:rPr lang="en-US" altLang="zh-TW" dirty="0"/>
              <a:t>CNN-based Interpretable Model</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8508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首先我們會介紹人類是如何感知彩色影像。</a:t>
            </a:r>
            <a:endParaRPr lang="en-US" altLang="zh-TW" dirty="0"/>
          </a:p>
          <a:p>
            <a:r>
              <a:rPr lang="zh-TW" altLang="en-US" dirty="0"/>
              <a:t>根據</a:t>
            </a:r>
            <a:r>
              <a:rPr lang="en-US" altLang="zh-TW" dirty="0"/>
              <a:t>《Neuroscience》[6]</a:t>
            </a:r>
            <a:r>
              <a:rPr lang="zh-TW" altLang="en-US" dirty="0"/>
              <a:t>的介紹，</a:t>
            </a:r>
            <a:endParaRPr lang="en-US" altLang="zh-TW" dirty="0"/>
          </a:p>
          <a:p>
            <a:r>
              <a:rPr lang="zh-TW" altLang="en-US" dirty="0"/>
              <a:t>彩色影像從進入眼睛到大腦感知我們稱為主要視覺路徑（</a:t>
            </a:r>
            <a:r>
              <a:rPr lang="en-US" altLang="zh-TW" dirty="0"/>
              <a:t>Central Visual Pathway</a:t>
            </a:r>
            <a:r>
              <a:rPr lang="zh-TW" altLang="en-US" dirty="0"/>
              <a:t>），</a:t>
            </a:r>
            <a:endParaRPr lang="en-US" altLang="zh-TW" dirty="0"/>
          </a:p>
          <a:p>
            <a:r>
              <a:rPr lang="zh-TW" altLang="en-US" dirty="0"/>
              <a:t>其中會經過三個重要部位：視網膜（</a:t>
            </a:r>
            <a:r>
              <a:rPr lang="en-US" altLang="zh-TW" dirty="0"/>
              <a:t>Retina</a:t>
            </a:r>
            <a:r>
              <a:rPr lang="zh-TW" altLang="en-US" dirty="0"/>
              <a:t>）、外側膝狀體（外膝體，</a:t>
            </a:r>
            <a:r>
              <a:rPr lang="en-US" altLang="zh-TW" dirty="0"/>
              <a:t>Lateral Geniculate Nucleus, LGN</a:t>
            </a:r>
            <a:r>
              <a:rPr lang="zh-TW" altLang="en-US" dirty="0"/>
              <a:t>）和視覺皮層（</a:t>
            </a:r>
            <a:r>
              <a:rPr lang="en-US" altLang="zh-TW" dirty="0"/>
              <a:t>Visual Cortex</a:t>
            </a:r>
            <a:r>
              <a:rPr lang="zh-TW" altLang="en-US" dirty="0"/>
              <a:t>）。</a:t>
            </a:r>
            <a:endParaRPr lang="en-US" altLang="zh-TW" dirty="0"/>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視網膜主要負責將接收到的外界光線轉換電位送到外膝體中，</a:t>
            </a:r>
          </a:p>
          <a:p>
            <a:r>
              <a:rPr lang="zh-TW" altLang="en-US" dirty="0"/>
              <a:t>由感光細胞將光線轉成動作電位，</a:t>
            </a:r>
          </a:p>
          <a:p>
            <a:r>
              <a:rPr lang="zh-TW" altLang="en-US" dirty="0"/>
              <a:t>雙極細胞負責傳遞電位至神經節細胞，</a:t>
            </a:r>
          </a:p>
          <a:p>
            <a:r>
              <a:rPr lang="zh-TW" altLang="en-US" dirty="0"/>
              <a:t>神經節細胞負責傳遞電位至外膝體</a:t>
            </a:r>
          </a:p>
          <a:p>
            <a:r>
              <a:rPr lang="zh-TW" altLang="en-US" dirty="0"/>
              <a:t>水平細胞、無長突細胞則負責中間電位的調節。</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402028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在</a:t>
            </a:r>
            <a:r>
              <a:rPr lang="en-US" altLang="zh-TW" sz="1200" dirty="0"/>
              <a:t>2013</a:t>
            </a:r>
            <a:r>
              <a:rPr lang="zh-TW" altLang="en-US" sz="1200" dirty="0"/>
              <a:t>年的時候</a:t>
            </a:r>
            <a:r>
              <a:rPr lang="en-US" altLang="zh-TW" sz="1200" dirty="0"/>
              <a:t>H. Baier</a:t>
            </a:r>
            <a:r>
              <a:rPr lang="zh-TW" altLang="en-US" sz="1200" dirty="0"/>
              <a:t>發現視網膜除了上面的產生電位之外，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其實在感光層轉換出動作電位之後，</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其實會將電位傳輸到不同變種的雙極細胞進行不同平行處理，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偵測出影像不同方面的資訊，</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像是紅藍綠、輪廓、運動方向等等，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最終輸入影像的不同方面的資訊傳到神經節細胞。</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層級架構的 </a:t>
            </a:r>
            <a:r>
              <a:rPr lang="en-US" altLang="zh-TW" sz="1200" dirty="0"/>
              <a:t>Inner Plexiform Layer (IPL)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標楷體" panose="03000509000000000000" pitchFamily="65" charset="-120"/>
              <a:ea typeface="標楷體" panose="03000509000000000000" pitchFamily="65" charset="-120"/>
            </a:endParaRPr>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t>接者視網膜的資訊會被傳輸到外膝體中，</a:t>
            </a:r>
            <a:endParaRPr lang="en-US" altLang="zh-TW" sz="1200" dirty="0"/>
          </a:p>
          <a:p>
            <a:pPr marL="0" indent="0">
              <a:buFont typeface="Arial" panose="020B0604020202020204" pitchFamily="34" charset="0"/>
              <a:buNone/>
            </a:pPr>
            <a:r>
              <a:rPr lang="zh-TW" altLang="en-US" sz="1200" dirty="0"/>
              <a:t>外側膝狀體</a:t>
            </a:r>
            <a:r>
              <a:rPr lang="en-US" altLang="zh-TW" sz="1200" dirty="0"/>
              <a:t>(</a:t>
            </a:r>
            <a:r>
              <a:rPr lang="zh-TW" altLang="en-US" sz="1200" dirty="0"/>
              <a:t>外膝體</a:t>
            </a:r>
            <a:r>
              <a:rPr lang="en-US" altLang="zh-TW" sz="1200" dirty="0"/>
              <a:t>)</a:t>
            </a:r>
            <a:r>
              <a:rPr lang="zh-TW" altLang="en-US" sz="1200" dirty="0"/>
              <a:t>主要負責將收集左右眼視網膜的資訊傳輸到對應的初級視覺皮質。</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外膝體中不同視野的影像會經由不同的細胞層進行傳輸，</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保證了外膝體在資訊傳輸的過程可以保留資訊的位置資訊</a:t>
            </a:r>
            <a:endParaRPr lang="en-US" altLang="zh-TW" sz="120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137401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外膝體的資訊會進入到大腦的視覺皮層，</a:t>
            </a:r>
          </a:p>
          <a:p>
            <a:r>
              <a:rPr lang="zh-TW" altLang="en-US" dirty="0"/>
              <a:t>視覺皮層為分層架構，</a:t>
            </a:r>
          </a:p>
          <a:p>
            <a:r>
              <a:rPr lang="zh-TW" altLang="en-US" dirty="0"/>
              <a:t>其階層由低到高分別是初級視覺皮層</a:t>
            </a:r>
            <a:r>
              <a:rPr lang="en-US" altLang="zh-TW" dirty="0"/>
              <a:t>(Primary visual cortex, V1)</a:t>
            </a:r>
            <a:r>
              <a:rPr lang="zh-TW" altLang="en-US" dirty="0"/>
              <a:t>和</a:t>
            </a:r>
            <a:r>
              <a:rPr lang="en-US" altLang="zh-TW" dirty="0"/>
              <a:t>V2</a:t>
            </a:r>
            <a:r>
              <a:rPr lang="zh-TW" altLang="en-US" dirty="0"/>
              <a:t>、</a:t>
            </a:r>
            <a:r>
              <a:rPr lang="en-US" altLang="zh-TW" dirty="0"/>
              <a:t>V4</a:t>
            </a:r>
            <a:r>
              <a:rPr lang="zh-TW" altLang="en-US" dirty="0"/>
              <a:t>、</a:t>
            </a:r>
            <a:r>
              <a:rPr lang="en-US" altLang="zh-TW" dirty="0"/>
              <a:t>IT</a:t>
            </a:r>
            <a:r>
              <a:rPr lang="zh-TW" altLang="en-US" dirty="0"/>
              <a:t>層這四層，</a:t>
            </a:r>
          </a:p>
          <a:p>
            <a:r>
              <a:rPr lang="en-US" altLang="zh-TW" dirty="0"/>
              <a:t>Jeff Hawkins </a:t>
            </a:r>
            <a:r>
              <a:rPr lang="zh-TW" altLang="en-US" dirty="0"/>
              <a:t>在 </a:t>
            </a:r>
            <a:r>
              <a:rPr lang="en-US" altLang="zh-TW" dirty="0"/>
              <a:t>On Intelligence </a:t>
            </a:r>
            <a:r>
              <a:rPr lang="zh-TW" altLang="en-US" dirty="0"/>
              <a:t>中認為，</a:t>
            </a:r>
          </a:p>
          <a:p>
            <a:r>
              <a:rPr lang="en-US" altLang="zh-TW" dirty="0"/>
              <a:t>V1</a:t>
            </a:r>
            <a:r>
              <a:rPr lang="zh-TW" altLang="en-US" dirty="0"/>
              <a:t>、</a:t>
            </a:r>
            <a:r>
              <a:rPr lang="en-US" altLang="zh-TW" dirty="0"/>
              <a:t>V2</a:t>
            </a:r>
            <a:r>
              <a:rPr lang="zh-TW" altLang="en-US" dirty="0"/>
              <a:t>、</a:t>
            </a:r>
            <a:r>
              <a:rPr lang="en-US" altLang="zh-TW" dirty="0"/>
              <a:t>V4</a:t>
            </a:r>
            <a:r>
              <a:rPr lang="zh-TW" altLang="en-US" dirty="0"/>
              <a:t>、</a:t>
            </a:r>
            <a:r>
              <a:rPr lang="en-US" altLang="zh-TW" dirty="0"/>
              <a:t>MT</a:t>
            </a:r>
            <a:r>
              <a:rPr lang="zh-TW" altLang="en-US" dirty="0"/>
              <a:t>這四個皮質層實際上是由許多的小皮質層組合而成，</a:t>
            </a:r>
          </a:p>
          <a:p>
            <a:r>
              <a:rPr lang="zh-TW" altLang="en-US" dirty="0"/>
              <a:t>每個小皮質層會蒐集細小的特徵</a:t>
            </a:r>
            <a:r>
              <a:rPr lang="en-US" altLang="zh-TW" dirty="0"/>
              <a:t>(</a:t>
            </a:r>
            <a:r>
              <a:rPr lang="zh-TW" altLang="en-US" dirty="0"/>
              <a:t>例如</a:t>
            </a:r>
            <a:r>
              <a:rPr lang="en-US" altLang="zh-TW" dirty="0"/>
              <a:t>:</a:t>
            </a:r>
            <a:r>
              <a:rPr lang="zh-TW" altLang="en-US" dirty="0"/>
              <a:t>直線、曲線等</a:t>
            </a:r>
            <a:r>
              <a:rPr lang="en-US" altLang="zh-TW" dirty="0"/>
              <a:t>)</a:t>
            </a:r>
            <a:r>
              <a:rPr lang="zh-TW" altLang="en-US" dirty="0"/>
              <a:t>並將特徵組合後傳遞到下一層，</a:t>
            </a:r>
          </a:p>
          <a:p>
            <a:r>
              <a:rPr lang="zh-TW" altLang="en-US" dirty="0"/>
              <a:t>因此隨著層級的升高會漸漸學習到高階皮質會學習到更複雜的特徵</a:t>
            </a:r>
            <a:r>
              <a:rPr lang="en-US" altLang="zh-TW" dirty="0"/>
              <a:t>(</a:t>
            </a:r>
            <a:r>
              <a:rPr lang="zh-TW" altLang="en-US" dirty="0"/>
              <a:t>例如</a:t>
            </a:r>
            <a:r>
              <a:rPr lang="en-US" altLang="zh-TW" dirty="0"/>
              <a:t>:</a:t>
            </a:r>
            <a:r>
              <a:rPr lang="zh-TW" altLang="en-US" dirty="0"/>
              <a:t>手和花朵</a:t>
            </a:r>
            <a:r>
              <a:rPr lang="en-US" altLang="zh-TW" dirty="0"/>
              <a:t>)</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11783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2024/6/30</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2024/6/30</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2024/6/30</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2024/6/30</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2024/6/30</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2024/6/30</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2024/6/30</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7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84.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206049"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視網膜主要負責將接收到的外界光線轉換電位並送到外膝體中</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視網膜基礎構造</a:t>
            </a:r>
            <a:endParaRPr lang="en-US" altLang="zh-TW" sz="2400" dirty="0"/>
          </a:p>
          <a:p>
            <a:pPr marL="800100" lvl="1" indent="-342900">
              <a:buFont typeface="Arial" panose="020B0604020202020204" pitchFamily="34" charset="0"/>
              <a:buChar char="•"/>
            </a:pPr>
            <a:r>
              <a:rPr lang="zh-TW" altLang="en-US" sz="2400" dirty="0"/>
              <a:t>感光細胞：將輸入的光轉化為動作電位</a:t>
            </a:r>
            <a:endParaRPr lang="en-US" altLang="zh-TW" sz="2400" dirty="0"/>
          </a:p>
          <a:p>
            <a:pPr marL="800100" lvl="1" indent="-342900">
              <a:buFont typeface="Arial" panose="020B0604020202020204" pitchFamily="34" charset="0"/>
              <a:buChar char="•"/>
            </a:pPr>
            <a:r>
              <a:rPr lang="zh-TW" altLang="en-US" sz="2400" dirty="0"/>
              <a:t>雙極細胞：將感光細胞的電位傳送到神經節細胞</a:t>
            </a:r>
            <a:endParaRPr lang="en-US" altLang="zh-TW" sz="2400" dirty="0"/>
          </a:p>
          <a:p>
            <a:pPr marL="800100" lvl="1" indent="-342900">
              <a:buFont typeface="Arial" panose="020B0604020202020204" pitchFamily="34" charset="0"/>
              <a:buChar char="•"/>
            </a:pPr>
            <a:r>
              <a:rPr lang="zh-TW" altLang="en-US" sz="2400" dirty="0"/>
              <a:t>水平細胞、無長突細胞：調節電位傳遞</a:t>
            </a:r>
            <a:endParaRPr lang="en-US" altLang="zh-TW" sz="2400" dirty="0"/>
          </a:p>
          <a:p>
            <a:pPr marL="800100" lvl="1" indent="-342900">
              <a:buFont typeface="Arial" panose="020B0604020202020204" pitchFamily="34" charset="0"/>
              <a:buChar char="•"/>
            </a:pPr>
            <a:r>
              <a:rPr lang="zh-TW" altLang="en-US" sz="2400" dirty="0"/>
              <a:t>神經節細胞：將資訊傳輸到外膝體之中</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6" name="圖片 5">
            <a:extLst>
              <a:ext uri="{FF2B5EF4-FFF2-40B4-BE49-F238E27FC236}">
                <a16:creationId xmlns:a16="http://schemas.microsoft.com/office/drawing/2014/main" id="{7B9001E2-8D54-4F7A-894A-99DB09BF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879" y="1186087"/>
            <a:ext cx="3433136" cy="4865668"/>
          </a:xfrm>
          <a:prstGeom prst="rect">
            <a:avLst/>
          </a:prstGeom>
        </p:spPr>
      </p:pic>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55886" y="513877"/>
            <a:ext cx="6186309"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95" y="1401747"/>
            <a:ext cx="4550849" cy="5456253"/>
          </a:xfrm>
          <a:prstGeom prst="rect">
            <a:avLst/>
          </a:prstGeom>
        </p:spPr>
      </p:pic>
      <p:sp>
        <p:nvSpPr>
          <p:cNvPr id="6" name="文字方塊 5">
            <a:extLst>
              <a:ext uri="{FF2B5EF4-FFF2-40B4-BE49-F238E27FC236}">
                <a16:creationId xmlns:a16="http://schemas.microsoft.com/office/drawing/2014/main" id="{A269C840-6EAF-4B57-A52D-8DAE949BAE0E}"/>
              </a:ext>
            </a:extLst>
          </p:cNvPr>
          <p:cNvSpPr txBox="1"/>
          <p:nvPr/>
        </p:nvSpPr>
        <p:spPr>
          <a:xfrm>
            <a:off x="480665" y="2661873"/>
            <a:ext cx="5550441"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dirty="0"/>
              <a:t>在</a:t>
            </a:r>
            <a:r>
              <a:rPr lang="en-US" altLang="zh-TW" sz="2400" dirty="0"/>
              <a:t>2013</a:t>
            </a:r>
            <a:r>
              <a:rPr lang="zh-TW" altLang="en-US" sz="2400" dirty="0"/>
              <a:t>年 </a:t>
            </a:r>
            <a:r>
              <a:rPr lang="en-US" altLang="zh-TW" sz="2400" dirty="0"/>
              <a:t>H. Baier</a:t>
            </a:r>
            <a:r>
              <a:rPr lang="zh-TW" altLang="en-US" sz="2400" dirty="0"/>
              <a:t>等人發現視網膜除了感知光線之外，不同變種的雙極細胞進行不同平行處理，偵測出影像不同方面的資訊，像是紅藍綠、輪廓、運動方向等等。</a:t>
            </a:r>
            <a:endParaRPr lang="en-US" altLang="zh-TW" sz="2400" dirty="0"/>
          </a:p>
        </p:txBody>
      </p:sp>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44971"/>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外膝體</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8" y="130545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外側膝狀體</a:t>
            </a:r>
            <a:r>
              <a:rPr lang="en-US" altLang="zh-TW" sz="2400" dirty="0"/>
              <a:t>(</a:t>
            </a:r>
            <a:r>
              <a:rPr lang="zh-TW" altLang="en-US" sz="2400" dirty="0"/>
              <a:t>外膝體</a:t>
            </a:r>
            <a:r>
              <a:rPr lang="en-US" altLang="zh-TW" sz="2400" dirty="0"/>
              <a:t>)</a:t>
            </a:r>
            <a:r>
              <a:rPr lang="zh-TW" altLang="en-US" sz="2400" dirty="0"/>
              <a:t>主要負責將視網膜不同的方面資訊</a:t>
            </a:r>
            <a:r>
              <a:rPr lang="en-US" altLang="zh-TW" sz="2400" dirty="0"/>
              <a:t>(</a:t>
            </a:r>
            <a:r>
              <a:rPr lang="zh-TW" altLang="en-US" sz="2400" dirty="0"/>
              <a:t>如</a:t>
            </a:r>
            <a:r>
              <a:rPr lang="en-US" altLang="zh-TW" sz="2400" dirty="0"/>
              <a:t>:</a:t>
            </a:r>
            <a:r>
              <a:rPr lang="zh-TW" altLang="en-US" sz="2400" dirty="0"/>
              <a:t>色彩、輪廓、運動方向</a:t>
            </a:r>
            <a:r>
              <a:rPr lang="en-US" altLang="zh-TW" sz="2400" dirty="0"/>
              <a:t>…)</a:t>
            </a:r>
            <a:r>
              <a:rPr lang="zh-TW" altLang="en-US" sz="2400" dirty="0"/>
              <a:t>傳輸到對應的初級視覺皮質。</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外膝體中不同的細胞層也對應著不同視野的半個視網膜，保證了外膝體在資訊傳輸的過程可以保留資訊的空間位置資訊</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6" name="圖片 5">
            <a:extLst>
              <a:ext uri="{FF2B5EF4-FFF2-40B4-BE49-F238E27FC236}">
                <a16:creationId xmlns:a16="http://schemas.microsoft.com/office/drawing/2014/main" id="{EE3E5441-6824-40FD-9A11-38FE2176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947" y="3358599"/>
            <a:ext cx="3627853" cy="3052809"/>
          </a:xfrm>
          <a:prstGeom prst="rect">
            <a:avLst/>
          </a:prstGeom>
        </p:spPr>
      </p:pic>
    </p:spTree>
    <p:extLst>
      <p:ext uri="{BB962C8B-B14F-4D97-AF65-F5344CB8AC3E}">
        <p14:creationId xmlns:p14="http://schemas.microsoft.com/office/powerpoint/2010/main" val="301918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238249"/>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視覺皮層為分層架構，其階層由低到高分別是初級視覺皮層</a:t>
            </a:r>
            <a:r>
              <a:rPr lang="en-US" altLang="zh-TW" sz="2400" dirty="0"/>
              <a:t>(Primary visual cortex, V1)</a:t>
            </a:r>
            <a:r>
              <a:rPr lang="zh-TW" altLang="en-US" sz="2400" dirty="0"/>
              <a:t>和</a:t>
            </a:r>
            <a:r>
              <a:rPr lang="en-US" altLang="zh-TW" sz="2400" dirty="0"/>
              <a:t>V2</a:t>
            </a:r>
            <a:r>
              <a:rPr lang="zh-TW" altLang="en-US" sz="2400" dirty="0"/>
              <a:t>、</a:t>
            </a:r>
            <a:r>
              <a:rPr lang="en-US" altLang="zh-TW" sz="2400" dirty="0"/>
              <a:t>V4</a:t>
            </a:r>
            <a:r>
              <a:rPr lang="zh-TW" altLang="en-US" sz="2400" dirty="0"/>
              <a:t>、</a:t>
            </a:r>
            <a:r>
              <a:rPr lang="en-US" altLang="zh-TW" sz="2400" dirty="0"/>
              <a:t>IT</a:t>
            </a:r>
            <a:r>
              <a:rPr lang="zh-TW" altLang="en-US" sz="2400" dirty="0"/>
              <a:t>層這四層。</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底層皮質會學習到簡單的特徵：線條、曲線</a:t>
            </a:r>
            <a:endParaRPr lang="en-US" altLang="zh-TW" sz="2400" dirty="0"/>
          </a:p>
          <a:p>
            <a:pPr marL="342900" indent="-342900">
              <a:buFont typeface="Arial" panose="020B0604020202020204" pitchFamily="34" charset="0"/>
              <a:buChar char="•"/>
            </a:pPr>
            <a:r>
              <a:rPr lang="zh-TW" altLang="en-US" sz="2400" dirty="0"/>
              <a:t>高層皮質會學習到更豐富的特徵：手、花朵</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pic>
        <p:nvPicPr>
          <p:cNvPr id="5" name="圖片 4">
            <a:extLst>
              <a:ext uri="{FF2B5EF4-FFF2-40B4-BE49-F238E27FC236}">
                <a16:creationId xmlns:a16="http://schemas.microsoft.com/office/drawing/2014/main" id="{54961D57-F9B2-437F-965D-BE1D363CD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41" y="3251083"/>
            <a:ext cx="10092580" cy="2995126"/>
          </a:xfrm>
          <a:prstGeom prst="rect">
            <a:avLst/>
          </a:prstGeom>
        </p:spPr>
      </p:pic>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視覺皮層</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眼睛會在每一秒鐘快速移動視線的焦點三到四次，但人類的認知上不會有所感覺，這個現象被稱為「眼球跳動」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不同的影像部位在不同時間進入眼睛，</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而大腦透過皮質持續記錄這些影像部位的特徵，最終在大腦中形成對影像的完整認知</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95" y="1339881"/>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a:t>
            </a:r>
            <a:r>
              <a:rPr lang="en-US" altLang="zh-TW" sz="2400" dirty="0"/>
              <a:t> </a:t>
            </a:r>
            <a:r>
              <a:rPr lang="en-US" altLang="zh-TW" sz="2400" dirty="0" err="1"/>
              <a:t>cReLU</a:t>
            </a:r>
            <a:r>
              <a:rPr lang="zh-TW" altLang="en-US" sz="2400" dirty="0"/>
              <a:t>函數、空間位置保留合併機制</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高斯卷積模組：使用歐式距離和高斯函數取代原始卷積操作中的內積進行特徵提取</a:t>
            </a:r>
            <a:endParaRPr lang="en-US" altLang="zh-TW" sz="2400" dirty="0"/>
          </a:p>
          <a:p>
            <a:pPr marL="342900" indent="-342900">
              <a:buFont typeface="Arial" panose="020B0604020202020204" pitchFamily="34" charset="0"/>
              <a:buChar char="•"/>
            </a:pPr>
            <a:r>
              <a:rPr lang="en-US" altLang="zh-TW" sz="2400" dirty="0" err="1"/>
              <a:t>cReLU</a:t>
            </a:r>
            <a:r>
              <a:rPr lang="zh-TW" altLang="en-US" sz="2400" dirty="0"/>
              <a:t>函數：新提出的變形 </a:t>
            </a:r>
            <a:r>
              <a:rPr lang="en-US" altLang="zh-TW" sz="2400" dirty="0" err="1"/>
              <a:t>ReLU</a:t>
            </a:r>
            <a:r>
              <a:rPr lang="en-US" altLang="zh-TW" sz="2400" dirty="0"/>
              <a:t> </a:t>
            </a:r>
            <a:r>
              <a:rPr lang="zh-TW" altLang="en-US" sz="2400" dirty="0"/>
              <a:t>函數</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空間位置保留合併機制：將不同部位的響應圖根據下面的合併公式進行合併。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pic>
        <p:nvPicPr>
          <p:cNvPr id="6" name="圖片 5">
            <a:extLst>
              <a:ext uri="{FF2B5EF4-FFF2-40B4-BE49-F238E27FC236}">
                <a16:creationId xmlns:a16="http://schemas.microsoft.com/office/drawing/2014/main" id="{DC2AF5EA-A9B0-4BD5-B866-DA8A09EC85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2987" y="2847666"/>
            <a:ext cx="4282860" cy="970168"/>
          </a:xfrm>
          <a:prstGeom prst="rect">
            <a:avLst/>
          </a:prstGeom>
        </p:spPr>
      </p:pic>
      <p:pic>
        <p:nvPicPr>
          <p:cNvPr id="7" name="圖片 6">
            <a:extLst>
              <a:ext uri="{FF2B5EF4-FFF2-40B4-BE49-F238E27FC236}">
                <a16:creationId xmlns:a16="http://schemas.microsoft.com/office/drawing/2014/main" id="{AE1C7DE7-0D4A-4DB7-824A-2451C414B5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22633" y="4778359"/>
            <a:ext cx="6778053" cy="894434"/>
          </a:xfrm>
          <a:prstGeom prst="rect">
            <a:avLst/>
          </a:prstGeom>
        </p:spPr>
      </p:pic>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452431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特徵圖對應法：從輸入影像在模型每層高斯卷積找到造成最大響應濾波器的對應影像並將其組合起來。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全連接層權重對應法：將全連接層的輸入 </a:t>
            </a:r>
            <a:r>
              <a:rPr lang="en-US" altLang="zh-TW" sz="2400" dirty="0"/>
              <a:t>x </a:t>
            </a:r>
            <a:r>
              <a:rPr lang="zh-TW" altLang="en-US" sz="2400" dirty="0"/>
              <a:t>和 全連接層的權重 </a:t>
            </a:r>
            <a:r>
              <a:rPr lang="en-US" altLang="zh-TW" sz="2400" dirty="0"/>
              <a:t>w </a:t>
            </a:r>
            <a:r>
              <a:rPr lang="zh-TW" altLang="en-US" sz="2400" dirty="0"/>
              <a:t>的乘積視為響應圖並找出造成最大響應的濾波器的影像。</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23169" y="2395656"/>
            <a:ext cx="7611356" cy="2426509"/>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0D19363-EBFE-4B78-A5B1-8462FE105B6F}"/>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
        <p:nvSpPr>
          <p:cNvPr id="5" name="文字方塊 4">
            <a:extLst>
              <a:ext uri="{FF2B5EF4-FFF2-40B4-BE49-F238E27FC236}">
                <a16:creationId xmlns:a16="http://schemas.microsoft.com/office/drawing/2014/main" id="{125E6489-14FC-4642-9BE1-89724FFBAE18}"/>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E3018397-B8C5-43DA-9FC3-BF7E30377412}"/>
              </a:ext>
            </a:extLst>
          </p:cNvPr>
          <p:cNvSpPr txBox="1"/>
          <p:nvPr/>
        </p:nvSpPr>
        <p:spPr>
          <a:xfrm>
            <a:off x="1072325" y="1439924"/>
            <a:ext cx="1004734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優點：</a:t>
            </a:r>
            <a:endParaRPr lang="en-US" altLang="zh-TW" sz="2400" dirty="0"/>
          </a:p>
          <a:p>
            <a:pPr marL="800100" lvl="1" indent="-342900">
              <a:buFont typeface="Arial" panose="020B0604020202020204" pitchFamily="34" charset="0"/>
              <a:buChar char="•"/>
            </a:pPr>
            <a:r>
              <a:rPr lang="zh-TW" altLang="en-US" sz="2400" dirty="0"/>
              <a:t>透過視覺化來觀察每一層特徵</a:t>
            </a:r>
            <a:endParaRPr lang="en-US" altLang="zh-TW" sz="2400" dirty="0"/>
          </a:p>
          <a:p>
            <a:pPr marL="800100" lvl="1" indent="-342900">
              <a:buFont typeface="Arial" panose="020B0604020202020204" pitchFamily="34" charset="0"/>
              <a:buChar char="•"/>
            </a:pPr>
            <a:r>
              <a:rPr lang="zh-TW" altLang="en-US" sz="2400" dirty="0"/>
              <a:t>透過特徵可以解釋預測結果</a:t>
            </a:r>
            <a:endParaRPr lang="en-US" altLang="zh-TW" sz="2400" dirty="0"/>
          </a:p>
          <a:p>
            <a:pPr marL="800100" lvl="1" indent="-342900">
              <a:buFont typeface="Arial" panose="020B0604020202020204" pitchFamily="34" charset="0"/>
              <a:buChar char="•"/>
            </a:pPr>
            <a:r>
              <a:rPr lang="zh-TW" altLang="en-US" sz="2400" dirty="0"/>
              <a:t>透過模擬大腦的運作更了解智慧的本質</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缺點</a:t>
            </a:r>
            <a:endParaRPr lang="en-US" altLang="zh-TW" sz="2400" dirty="0"/>
          </a:p>
          <a:p>
            <a:pPr marL="800100" lvl="1" indent="-342900">
              <a:buFont typeface="Arial" panose="020B0604020202020204" pitchFamily="34" charset="0"/>
              <a:buChar char="•"/>
            </a:pPr>
            <a:r>
              <a:rPr lang="zh-TW" altLang="en-US" sz="2400" dirty="0"/>
              <a:t>只能處理灰階影像</a:t>
            </a:r>
            <a:endParaRPr lang="en-US" altLang="zh-TW" sz="2400" dirty="0"/>
          </a:p>
          <a:p>
            <a:pPr marL="800100" lvl="1" indent="-342900">
              <a:buFont typeface="Arial" panose="020B0604020202020204" pitchFamily="34" charset="0"/>
              <a:buChar char="•"/>
            </a:pPr>
            <a:r>
              <a:rPr lang="zh-TW" altLang="en-US" sz="2400" dirty="0"/>
              <a:t>訓練速度較慢</a:t>
            </a:r>
            <a:endParaRPr lang="en-US" altLang="zh-TW" sz="2400" dirty="0"/>
          </a:p>
          <a:p>
            <a:pPr marL="800100" lvl="1" indent="-342900">
              <a:buFont typeface="Arial" panose="020B0604020202020204" pitchFamily="34" charset="0"/>
              <a:buChar char="•"/>
            </a:pPr>
            <a:endParaRPr lang="en-US" altLang="zh-TW" sz="2400" dirty="0"/>
          </a:p>
        </p:txBody>
      </p:sp>
    </p:spTree>
    <p:extLst>
      <p:ext uri="{BB962C8B-B14F-4D97-AF65-F5344CB8AC3E}">
        <p14:creationId xmlns:p14="http://schemas.microsoft.com/office/powerpoint/2010/main" val="109954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文獻回顧</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400" dirty="0"/>
              <a:t>可解釋性人工智慧的演進分類</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Ante-hoc Explainable Model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Post-hoc Explainable Method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近年可解釋性模型趨勢之研究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21ED8DA-0359-4065-850C-3F99F5653119}"/>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
        <p:nvSpPr>
          <p:cNvPr id="7" name="文字方塊 6">
            <a:extLst>
              <a:ext uri="{FF2B5EF4-FFF2-40B4-BE49-F238E27FC236}">
                <a16:creationId xmlns:a16="http://schemas.microsoft.com/office/drawing/2014/main" id="{94317B76-FBA2-4D5F-8917-D6EDEA3B47E6}"/>
              </a:ext>
            </a:extLst>
          </p:cNvPr>
          <p:cNvSpPr txBox="1"/>
          <p:nvPr/>
        </p:nvSpPr>
        <p:spPr>
          <a:xfrm>
            <a:off x="4618670" y="534127"/>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論文更正部分</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7E44DE3F-9EA9-4EB4-B04B-A7C4FDC0AA34}"/>
              </a:ext>
            </a:extLst>
          </p:cNvPr>
          <p:cNvSpPr txBox="1"/>
          <p:nvPr/>
        </p:nvSpPr>
        <p:spPr>
          <a:xfrm>
            <a:off x="1300459" y="1397285"/>
            <a:ext cx="9940656"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將原本的</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章節和</a:t>
            </a:r>
            <a:r>
              <a:rPr lang="en-US" altLang="zh-TW" sz="2400" dirty="0">
                <a:latin typeface="標楷體" panose="03000509000000000000" pitchFamily="65" charset="-120"/>
                <a:ea typeface="標楷體" panose="03000509000000000000" pitchFamily="65" charset="-120"/>
              </a:rPr>
              <a:t>3.3</a:t>
            </a:r>
            <a:r>
              <a:rPr lang="zh-TW" altLang="en-US" sz="2400" dirty="0">
                <a:latin typeface="標楷體" panose="03000509000000000000" pitchFamily="65" charset="-120"/>
                <a:ea typeface="標楷體" panose="03000509000000000000" pitchFamily="65" charset="-120"/>
              </a:rPr>
              <a:t>章節互換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更正</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章節之公式並更新對此公式的敘述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章節中的</a:t>
            </a:r>
            <a:r>
              <a:rPr lang="en-US" altLang="zh-TW" sz="2400" dirty="0">
                <a:latin typeface="+mj-lt"/>
                <a:ea typeface="標楷體" panose="03000509000000000000" pitchFamily="65" charset="-120"/>
              </a:rPr>
              <a:t>Triangle </a:t>
            </a:r>
            <a:r>
              <a:rPr lang="en-US" altLang="zh-TW" sz="2400" dirty="0" err="1">
                <a:latin typeface="+mj-lt"/>
                <a:ea typeface="標楷體" panose="03000509000000000000" pitchFamily="65" charset="-120"/>
              </a:rPr>
              <a:t>cReLU</a:t>
            </a:r>
            <a:r>
              <a:rPr lang="zh-TW" altLang="en-US" sz="2400" dirty="0">
                <a:latin typeface="標楷體" panose="03000509000000000000" pitchFamily="65" charset="-120"/>
                <a:ea typeface="標楷體" panose="03000509000000000000" pitchFamily="65" charset="-120"/>
              </a:rPr>
              <a:t>函數的說明移動至</a:t>
            </a:r>
            <a:r>
              <a:rPr lang="en-US" altLang="zh-TW" sz="2400" dirty="0">
                <a:latin typeface="標楷體" panose="03000509000000000000" pitchFamily="65" charset="-120"/>
                <a:ea typeface="標楷體" panose="03000509000000000000" pitchFamily="65" charset="-120"/>
              </a:rPr>
              <a:t>4.4.5</a:t>
            </a:r>
          </a:p>
        </p:txBody>
      </p:sp>
    </p:spTree>
    <p:extLst>
      <p:ext uri="{BB962C8B-B14F-4D97-AF65-F5344CB8AC3E}">
        <p14:creationId xmlns:p14="http://schemas.microsoft.com/office/powerpoint/2010/main" val="14243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58280" y="438263"/>
            <a:ext cx="6275439" cy="646331"/>
          </a:xfrm>
          <a:prstGeom prst="rect">
            <a:avLst/>
          </a:prstGeom>
          <a:noFill/>
        </p:spPr>
        <p:txBody>
          <a:bodyPr wrap="square" rtlCol="0">
            <a:spAutoFit/>
          </a:bodyPr>
          <a:lstStyle/>
          <a:p>
            <a:pPr marL="0" lvl="2"/>
            <a:r>
              <a:rPr lang="zh-TW" altLang="en-US" sz="3600" dirty="0"/>
              <a:t>可解釋性人工智慧的演進分類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本質可解釋性模型 </a:t>
            </a:r>
            <a:r>
              <a:rPr lang="en-US" altLang="zh-TW" sz="2400" dirty="0"/>
              <a:t>(Ante-hoc explainable, </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 </a:t>
            </a:r>
            <a:r>
              <a:rPr lang="en-US" altLang="zh-TW" sz="2400" dirty="0"/>
              <a:t>Decision Tree(DT)[16]</a:t>
            </a:r>
            <a:r>
              <a:rPr lang="zh-TW" altLang="en-US" sz="2400" dirty="0"/>
              <a:t>，</a:t>
            </a:r>
            <a:r>
              <a:rPr lang="en-US" altLang="zh-TW" sz="2400" dirty="0"/>
              <a:t>DT </a:t>
            </a:r>
            <a:r>
              <a:rPr lang="zh-TW" altLang="en-US" sz="2400" dirty="0"/>
              <a:t>透過一系列的規則去不斷進行抉擇並且可以很容易地被可視化，使得人們可以容易理解 </a:t>
            </a:r>
            <a:r>
              <a:rPr lang="en-US" altLang="zh-TW" sz="2400" dirty="0"/>
              <a:t>DT </a:t>
            </a:r>
            <a:r>
              <a:rPr lang="zh-TW" altLang="en-US" sz="2400" dirty="0"/>
              <a:t>的決策邏輯。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這類模型存在一個問題便是必須再訓練模型前找出有效的特徵提取方法，模型的可解釋性與準確度都會因為使用不同的特徵提取方法而造成很大的影響。</a:t>
            </a:r>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大多只是提供特定特徵的對於類別的重要性，但人類卻無法直觀看出該特徵代表的意義</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497256"/>
            <a:ext cx="6186309" cy="646331"/>
          </a:xfrm>
          <a:prstGeom prst="rect">
            <a:avLst/>
          </a:prstGeom>
          <a:noFill/>
        </p:spPr>
        <p:txBody>
          <a:bodyPr wrap="none" rtlCol="0">
            <a:spAutoFit/>
          </a:bodyPr>
          <a:lstStyle/>
          <a:p>
            <a:r>
              <a:rPr lang="zh-TW" altLang="en-US" sz="3600" dirty="0"/>
              <a:t>近年可解釋性模型趨勢之研究</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C5BBFE-5F10-47C7-8C97-9F13E1185451}"/>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
        <p:nvSpPr>
          <p:cNvPr id="4" name="文字方塊 3">
            <a:extLst>
              <a:ext uri="{FF2B5EF4-FFF2-40B4-BE49-F238E27FC236}">
                <a16:creationId xmlns:a16="http://schemas.microsoft.com/office/drawing/2014/main" id="{1A56B63D-17C2-4CAC-A745-9FE5FA94B4DE}"/>
              </a:ext>
            </a:extLst>
          </p:cNvPr>
          <p:cNvSpPr txBox="1"/>
          <p:nvPr/>
        </p:nvSpPr>
        <p:spPr>
          <a:xfrm>
            <a:off x="1072326" y="1536174"/>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近年來也有一些論文展現出解決上面兩種方法缺點的潛力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一個是將注意力的解釋整合到神經網路中，透過順序注意力機制</a:t>
            </a:r>
            <a:r>
              <a:rPr lang="en-US" altLang="zh-TW" sz="2400" dirty="0"/>
              <a:t>(Sequential Attention Mechanism)</a:t>
            </a:r>
            <a:r>
              <a:rPr lang="zh-TW" altLang="en-US" sz="2400" dirty="0"/>
              <a:t>生成每個特徵在過程中的重要性分數來決定每個步驟中最重要的特徵，以提高表格類資料的可解釋性的模型 </a:t>
            </a:r>
            <a:endParaRPr lang="en-US" altLang="zh-TW" sz="2400" dirty="0"/>
          </a:p>
          <a:p>
            <a:endParaRPr lang="en-US" altLang="zh-TW" sz="2400" dirty="0"/>
          </a:p>
          <a:p>
            <a:pPr marL="342900" indent="-342900">
              <a:buFont typeface="Arial" panose="020B0604020202020204" pitchFamily="34" charset="0"/>
              <a:buChar char="•"/>
            </a:pPr>
            <a:r>
              <a:rPr lang="zh-TW" altLang="en-US" sz="2400" dirty="0"/>
              <a:t>另一個使用計算論證 </a:t>
            </a:r>
            <a:r>
              <a:rPr lang="en-US" altLang="zh-TW" sz="2400" dirty="0"/>
              <a:t>(Computational </a:t>
            </a:r>
            <a:r>
              <a:rPr lang="en-US" altLang="zh-TW" sz="2400" dirty="0" err="1"/>
              <a:t>Arugmentation</a:t>
            </a:r>
            <a:r>
              <a:rPr lang="en-US" altLang="zh-TW" sz="2400" dirty="0"/>
              <a:t>) </a:t>
            </a:r>
            <a:r>
              <a:rPr lang="zh-TW" altLang="en-US" sz="2400" dirty="0"/>
              <a:t>的方式，透過模擬人類推論的過程，讓模型針對決策過程的每一步提出不同的規則相互論證，由此來得到決策的每一步過程的正確規則</a:t>
            </a:r>
            <a:endParaRPr lang="en-US" altLang="zh-TW" sz="2400" dirty="0"/>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pic>
        <p:nvPicPr>
          <p:cNvPr id="5" name="圖片 4">
            <a:extLst>
              <a:ext uri="{FF2B5EF4-FFF2-40B4-BE49-F238E27FC236}">
                <a16:creationId xmlns:a16="http://schemas.microsoft.com/office/drawing/2014/main" id="{F8315594-556E-4F00-8FB7-710D83E19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03" y="1488362"/>
            <a:ext cx="11488994" cy="4032723"/>
          </a:xfrm>
          <a:prstGeom prst="rect">
            <a:avLst/>
          </a:prstGeom>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234258" y="5751096"/>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pic>
        <p:nvPicPr>
          <p:cNvPr id="4" name="圖片 3">
            <a:extLst>
              <a:ext uri="{FF2B5EF4-FFF2-40B4-BE49-F238E27FC236}">
                <a16:creationId xmlns:a16="http://schemas.microsoft.com/office/drawing/2014/main" id="{FDDBC884-EEC0-4595-92F3-B30AD9E41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687" y="1302590"/>
            <a:ext cx="3471123" cy="1862554"/>
          </a:xfrm>
          <a:prstGeom prst="rect">
            <a:avLst/>
          </a:prstGeom>
        </p:spPr>
      </p:pic>
      <p:pic>
        <p:nvPicPr>
          <p:cNvPr id="6" name="圖片 5">
            <a:extLst>
              <a:ext uri="{FF2B5EF4-FFF2-40B4-BE49-F238E27FC236}">
                <a16:creationId xmlns:a16="http://schemas.microsoft.com/office/drawing/2014/main" id="{B27E3F89-357B-4B4B-8614-245E82257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933" y="3886668"/>
            <a:ext cx="3622630" cy="1695699"/>
          </a:xfrm>
          <a:prstGeom prst="rect">
            <a:avLst/>
          </a:prstGeom>
        </p:spPr>
      </p:pic>
      <p:pic>
        <p:nvPicPr>
          <p:cNvPr id="15" name="圖片 14">
            <a:extLst>
              <a:ext uri="{FF2B5EF4-FFF2-40B4-BE49-F238E27FC236}">
                <a16:creationId xmlns:a16="http://schemas.microsoft.com/office/drawing/2014/main" id="{B0FFA20C-3B87-49CD-BEAE-C7AC4E59A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830" y="2480807"/>
            <a:ext cx="3793329" cy="2077299"/>
          </a:xfrm>
          <a:prstGeom prst="rect">
            <a:avLst/>
          </a:prstGeom>
        </p:spPr>
      </p:pic>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94" y="1659691"/>
            <a:ext cx="6411506" cy="3430718"/>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色彩感知區塊架構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505633" y="1954162"/>
            <a:ext cx="825909" cy="289805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86768" y="1278845"/>
            <a:ext cx="10018461" cy="196861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設定濾波器數目為</a:t>
            </a:r>
            <a:r>
              <a:rPr lang="en-US" altLang="zh-TW" sz="2400" dirty="0"/>
              <a:t>30</a:t>
            </a:r>
            <a:r>
              <a:rPr lang="zh-TW" altLang="en-US" sz="2400" dirty="0"/>
              <a:t>個</a:t>
            </a:r>
            <a:endParaRPr lang="en-US" altLang="zh-TW" sz="2400" dirty="0"/>
          </a:p>
          <a:p>
            <a:pPr marL="342900" indent="-342900">
              <a:buFont typeface="Arial" panose="020B0604020202020204" pitchFamily="34" charset="0"/>
              <a:buChar char="•"/>
            </a:pPr>
            <a:r>
              <a:rPr lang="zh-TW" altLang="en-US" sz="2400" dirty="0"/>
              <a:t>將濾波器視為</a:t>
            </a:r>
            <a:r>
              <a:rPr lang="en-US" altLang="zh-TW" sz="2400" dirty="0"/>
              <a:t>30</a:t>
            </a:r>
            <a:r>
              <a:rPr lang="zh-TW" altLang="en-US" sz="2400" dirty="0"/>
              <a:t>個不同基礎顏色的色塊</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PCCS(Practical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136" y="5246972"/>
            <a:ext cx="6720703" cy="960642"/>
          </a:xfrm>
          <a:prstGeom prst="rect">
            <a:avLst/>
          </a:prstGeom>
          <a:ln>
            <a:solidFill>
              <a:schemeClr val="tx1"/>
            </a:solidFill>
          </a:ln>
        </p:spPr>
      </p:pic>
      <p:pic>
        <p:nvPicPr>
          <p:cNvPr id="4" name="圖片 3">
            <a:extLst>
              <a:ext uri="{FF2B5EF4-FFF2-40B4-BE49-F238E27FC236}">
                <a16:creationId xmlns:a16="http://schemas.microsoft.com/office/drawing/2014/main" id="{2C1ADA18-4860-4945-AE30-D71B77841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598" y="3766799"/>
            <a:ext cx="3878826" cy="1320988"/>
          </a:xfrm>
          <a:prstGeom prst="rect">
            <a:avLst/>
          </a:prstGeom>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計算平均色與各個濾波器代表色的色差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4" name="圖片 3">
            <a:extLst>
              <a:ext uri="{FF2B5EF4-FFF2-40B4-BE49-F238E27FC236}">
                <a16:creationId xmlns:a16="http://schemas.microsoft.com/office/drawing/2014/main" id="{9156C47A-9C48-4783-9854-B3743C3E4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425" y="2978283"/>
            <a:ext cx="3950846" cy="3337633"/>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154984"/>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t>歐式距離</a:t>
            </a:r>
            <a:r>
              <a:rPr lang="en-US" altLang="zh-TW" sz="2400" dirty="0"/>
              <a:t>(Euclidean)</a:t>
            </a:r>
            <a:r>
              <a:rPr lang="zh-TW" altLang="en-US" sz="2400" dirty="0"/>
              <a:t>：直接計算</a:t>
            </a:r>
            <a:r>
              <a:rPr lang="en-US" altLang="zh-TW" sz="2400" dirty="0"/>
              <a:t>RGB</a:t>
            </a:r>
            <a:r>
              <a:rPr lang="zh-TW" altLang="en-US" sz="2400" dirty="0"/>
              <a:t>值的歐式距離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公司提出的一種低成本的加權歐幾里得距離公式，利用這個公式便可以用兩個顏色的 </a:t>
            </a:r>
            <a:r>
              <a:rPr lang="en-US" altLang="zh-TW" sz="2400" dirty="0"/>
              <a:t>RGB </a:t>
            </a:r>
            <a:r>
              <a:rPr lang="zh-TW" altLang="en-US" sz="2400" dirty="0"/>
              <a:t>值計算出接近 </a:t>
            </a:r>
            <a:r>
              <a:rPr lang="en-US" altLang="zh-TW" sz="2400" dirty="0"/>
              <a:t>CIEL*a*b (CIE L*u*v) </a:t>
            </a:r>
            <a:r>
              <a:rPr lang="zh-TW" altLang="en-US" sz="2400" dirty="0"/>
              <a:t>空間中的距離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3"/>
          <a:stretch>
            <a:fillRect/>
          </a:stretch>
        </p:blipFill>
        <p:spPr>
          <a:xfrm>
            <a:off x="1944448" y="4090218"/>
            <a:ext cx="5336769" cy="2124087"/>
          </a:xfrm>
          <a:prstGeom prst="rect">
            <a:avLst/>
          </a:prstGeom>
        </p:spPr>
      </p:pic>
      <p:pic>
        <p:nvPicPr>
          <p:cNvPr id="13" name="圖片 12">
            <a:extLst>
              <a:ext uri="{FF2B5EF4-FFF2-40B4-BE49-F238E27FC236}">
                <a16:creationId xmlns:a16="http://schemas.microsoft.com/office/drawing/2014/main" id="{EEFD8143-F24A-403C-86FC-307D0BC28991}"/>
              </a:ext>
            </a:extLst>
          </p:cNvPr>
          <p:cNvPicPr>
            <a:picLocks noChangeAspect="1"/>
          </p:cNvPicPr>
          <p:nvPr/>
        </p:nvPicPr>
        <p:blipFill>
          <a:blip r:embed="rId4"/>
          <a:stretch>
            <a:fillRect/>
          </a:stretch>
        </p:blipFill>
        <p:spPr>
          <a:xfrm>
            <a:off x="3448784" y="2059321"/>
            <a:ext cx="4911213" cy="503436"/>
          </a:xfrm>
          <a:prstGeom prst="rect">
            <a:avLst/>
          </a:prstGeom>
        </p:spPr>
      </p:pic>
      <p:pic>
        <p:nvPicPr>
          <p:cNvPr id="4" name="圖片 3">
            <a:extLst>
              <a:ext uri="{FF2B5EF4-FFF2-40B4-BE49-F238E27FC236}">
                <a16:creationId xmlns:a16="http://schemas.microsoft.com/office/drawing/2014/main" id="{431EE826-662F-45E1-A29B-6F4425E1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354" y="3987382"/>
            <a:ext cx="3592769" cy="2226923"/>
          </a:xfrm>
          <a:prstGeom prst="rect">
            <a:avLst/>
          </a:prstGeom>
        </p:spPr>
      </p:pic>
    </p:spTree>
    <p:extLst>
      <p:ext uri="{BB962C8B-B14F-4D97-AF65-F5344CB8AC3E}">
        <p14:creationId xmlns:p14="http://schemas.microsoft.com/office/powerpoint/2010/main" val="299732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3785652"/>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t>Weighted Euclidean </a:t>
            </a:r>
            <a:r>
              <a:rPr lang="zh-TW" altLang="en-US" sz="2400" dirty="0"/>
              <a:t>：根據</a:t>
            </a:r>
            <a:r>
              <a:rPr lang="en-US" altLang="zh-TW" sz="2400" dirty="0"/>
              <a:t>2019</a:t>
            </a:r>
            <a:r>
              <a:rPr lang="zh-TW" altLang="en-US" sz="2400" dirty="0"/>
              <a:t>年伽馬校正論文，人們對於每個顏色的亮度感知呈現不同的非線性曲線，因此對於不同的色彩的權重應該要是不同的，因此我們參考了一種常見計算色差的加權歐氏距離的公式 。</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endParaRPr lang="en-US" altLang="zh-TW" sz="2400" dirty="0"/>
          </a:p>
          <a:p>
            <a:pPr marL="457200" indent="-457200">
              <a:buFont typeface="Arial" panose="020B0604020202020204" pitchFamily="34" charset="0"/>
              <a:buChar char="•"/>
            </a:pPr>
            <a:r>
              <a:rPr lang="zh-TW" altLang="en-US" sz="2400" dirty="0"/>
              <a:t>我們最終選擇了穩定性較高的 </a:t>
            </a:r>
            <a:r>
              <a:rPr lang="en-US" altLang="zh-TW" sz="2400" dirty="0"/>
              <a:t>LAB Euclidean </a:t>
            </a:r>
            <a:r>
              <a:rPr lang="zh-TW" altLang="en-US" sz="2400" dirty="0"/>
              <a:t>方法來計算色彩感知區塊中輸入影像和 </a:t>
            </a:r>
            <a:r>
              <a:rPr lang="en-US" altLang="zh-TW" sz="2400" dirty="0"/>
              <a:t>30 </a:t>
            </a:r>
            <a:r>
              <a:rPr lang="zh-TW" altLang="en-US" sz="2400" dirty="0"/>
              <a:t>類基礎顏色的色差值</a:t>
            </a:r>
            <a:endParaRPr lang="en-US" altLang="zh-TW" sz="2400" dirty="0"/>
          </a:p>
        </p:txBody>
      </p:sp>
      <p:pic>
        <p:nvPicPr>
          <p:cNvPr id="9" name="圖片 8">
            <a:extLst>
              <a:ext uri="{FF2B5EF4-FFF2-40B4-BE49-F238E27FC236}">
                <a16:creationId xmlns:a16="http://schemas.microsoft.com/office/drawing/2014/main" id="{BF133200-3D8A-4FEE-877A-C1802FD424FB}"/>
              </a:ext>
            </a:extLst>
          </p:cNvPr>
          <p:cNvPicPr>
            <a:picLocks noChangeAspect="1"/>
          </p:cNvPicPr>
          <p:nvPr/>
        </p:nvPicPr>
        <p:blipFill>
          <a:blip r:embed="rId2"/>
          <a:stretch>
            <a:fillRect/>
          </a:stretch>
        </p:blipFill>
        <p:spPr>
          <a:xfrm>
            <a:off x="2971800" y="2889105"/>
            <a:ext cx="6002594" cy="746061"/>
          </a:xfrm>
          <a:prstGeom prst="rect">
            <a:avLst/>
          </a:prstGeom>
        </p:spPr>
      </p:pic>
    </p:spTree>
    <p:extLst>
      <p:ext uri="{BB962C8B-B14F-4D97-AF65-F5344CB8AC3E}">
        <p14:creationId xmlns:p14="http://schemas.microsoft.com/office/powerpoint/2010/main" val="878350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472" y="1874891"/>
            <a:ext cx="6410749" cy="300031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188542" y="2300748"/>
            <a:ext cx="707924" cy="21827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09" y="461922"/>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403" y="2098880"/>
            <a:ext cx="5479273" cy="2564374"/>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2288211"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2588342" y="2330246"/>
            <a:ext cx="597310"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2FF4107D-2982-4C9B-9093-ADB583B777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13722" y="2136851"/>
            <a:ext cx="4737417" cy="2597200"/>
          </a:xfrm>
          <a:prstGeom prst="rect">
            <a:avLst/>
          </a:prstGeom>
        </p:spPr>
      </p:pic>
      <p:sp>
        <p:nvSpPr>
          <p:cNvPr id="10" name="文字方塊 9">
            <a:extLst>
              <a:ext uri="{FF2B5EF4-FFF2-40B4-BE49-F238E27FC236}">
                <a16:creationId xmlns:a16="http://schemas.microsoft.com/office/drawing/2014/main" id="{BEDF371A-2000-4858-B997-BE7CB2BEBCAB}"/>
              </a:ext>
            </a:extLst>
          </p:cNvPr>
          <p:cNvSpPr txBox="1"/>
          <p:nvPr/>
        </p:nvSpPr>
        <p:spPr>
          <a:xfrm>
            <a:off x="7797405" y="5570483"/>
            <a:ext cx="3170052" cy="523220"/>
          </a:xfrm>
          <a:prstGeom prst="rect">
            <a:avLst/>
          </a:prstGeom>
          <a:noFill/>
        </p:spPr>
        <p:txBody>
          <a:bodyPr wrap="square" rtlCol="0">
            <a:spAutoFit/>
          </a:bodyPr>
          <a:lstStyle/>
          <a:p>
            <a:r>
              <a:rPr lang="zh-TW" altLang="en-US" sz="2800" dirty="0"/>
              <a:t>特徵傳遞區塊架構</a:t>
            </a:r>
          </a:p>
        </p:txBody>
      </p:sp>
      <p:sp>
        <p:nvSpPr>
          <p:cNvPr id="11" name="矩形: 圓角 10">
            <a:extLst>
              <a:ext uri="{FF2B5EF4-FFF2-40B4-BE49-F238E27FC236}">
                <a16:creationId xmlns:a16="http://schemas.microsoft.com/office/drawing/2014/main" id="{D04AB35B-C028-4AC4-883F-502DE5A44F43}"/>
              </a:ext>
            </a:extLst>
          </p:cNvPr>
          <p:cNvSpPr/>
          <p:nvPr/>
        </p:nvSpPr>
        <p:spPr>
          <a:xfrm>
            <a:off x="8170605" y="2380942"/>
            <a:ext cx="550607"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29798" y="453295"/>
            <a:ext cx="8494633"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167885" y="1380383"/>
                <a:ext cx="10018461" cy="23462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，不僅解決了梯度消失問題也多考慮了整流線性單位函數</a:t>
                </a:r>
                <a:r>
                  <a:rPr lang="en-US" altLang="zh-TW" sz="2400" dirty="0"/>
                  <a:t>(</a:t>
                </a:r>
                <a:r>
                  <a:rPr lang="en-US" altLang="zh-TW" sz="2400" dirty="0" err="1"/>
                  <a:t>ReLU</a:t>
                </a:r>
                <a:r>
                  <a:rPr lang="en-US" altLang="zh-TW" sz="2400" dirty="0"/>
                  <a:t>)</a:t>
                </a:r>
                <a:endParaRPr lang="en-US" altLang="zh-TW" sz="2400" b="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167885" y="1380383"/>
                <a:ext cx="10018461" cy="2346220"/>
              </a:xfrm>
              <a:prstGeom prst="rect">
                <a:avLst/>
              </a:prstGeom>
              <a:blipFill>
                <a:blip r:embed="rId2"/>
                <a:stretch>
                  <a:fillRect l="-852" r="-304" b="-389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A8993C13-B815-49FC-9E1B-4733FED558E7}"/>
              </a:ext>
            </a:extLst>
          </p:cNvPr>
          <p:cNvSpPr/>
          <p:nvPr/>
        </p:nvSpPr>
        <p:spPr>
          <a:xfrm>
            <a:off x="2286000" y="461393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Uniform</a:t>
            </a:r>
            <a:endParaRPr lang="zh-TW" altLang="en-US" dirty="0"/>
          </a:p>
        </p:txBody>
      </p:sp>
      <p:cxnSp>
        <p:nvCxnSpPr>
          <p:cNvPr id="7" name="直線單箭頭接點 6">
            <a:extLst>
              <a:ext uri="{FF2B5EF4-FFF2-40B4-BE49-F238E27FC236}">
                <a16:creationId xmlns:a16="http://schemas.microsoft.com/office/drawing/2014/main" id="{E5E90D53-AC99-48CC-8428-0C0CC25AC34D}"/>
              </a:ext>
            </a:extLst>
          </p:cNvPr>
          <p:cNvCxnSpPr>
            <a:cxnSpLocks/>
          </p:cNvCxnSpPr>
          <p:nvPr/>
        </p:nvCxnSpPr>
        <p:spPr>
          <a:xfrm flipV="1">
            <a:off x="3833350" y="5109849"/>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050B153-71FE-474D-88F4-70F946757763}"/>
              </a:ext>
            </a:extLst>
          </p:cNvPr>
          <p:cNvSpPr/>
          <p:nvPr/>
        </p:nvSpPr>
        <p:spPr>
          <a:xfrm>
            <a:off x="4970203" y="460471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Xavier Uniform</a:t>
            </a:r>
            <a:endParaRPr lang="zh-TW" altLang="en-US" dirty="0"/>
          </a:p>
        </p:txBody>
      </p:sp>
      <p:sp>
        <p:nvSpPr>
          <p:cNvPr id="13" name="矩形: 圓角 12">
            <a:extLst>
              <a:ext uri="{FF2B5EF4-FFF2-40B4-BE49-F238E27FC236}">
                <a16:creationId xmlns:a16="http://schemas.microsoft.com/office/drawing/2014/main" id="{8637CBA0-33FA-4517-B1DE-8C995095258B}"/>
              </a:ext>
            </a:extLst>
          </p:cNvPr>
          <p:cNvSpPr/>
          <p:nvPr/>
        </p:nvSpPr>
        <p:spPr>
          <a:xfrm>
            <a:off x="7774861" y="4618029"/>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err="1"/>
              <a:t>Kaiming</a:t>
            </a:r>
            <a:endParaRPr lang="en-US" altLang="zh-TW" dirty="0"/>
          </a:p>
          <a:p>
            <a:pPr algn="ctr"/>
            <a:r>
              <a:rPr lang="en-US" altLang="zh-TW" dirty="0"/>
              <a:t>Uniform</a:t>
            </a:r>
            <a:endParaRPr lang="zh-TW" altLang="en-US" dirty="0"/>
          </a:p>
        </p:txBody>
      </p:sp>
      <p:cxnSp>
        <p:nvCxnSpPr>
          <p:cNvPr id="14" name="直線單箭頭接點 13">
            <a:extLst>
              <a:ext uri="{FF2B5EF4-FFF2-40B4-BE49-F238E27FC236}">
                <a16:creationId xmlns:a16="http://schemas.microsoft.com/office/drawing/2014/main" id="{495340B1-E55C-4E77-BEDD-E0544DC22B0A}"/>
              </a:ext>
            </a:extLst>
          </p:cNvPr>
          <p:cNvCxnSpPr/>
          <p:nvPr/>
        </p:nvCxnSpPr>
        <p:spPr>
          <a:xfrm flipV="1">
            <a:off x="6597445" y="5113537"/>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54DEF1E3-E593-4480-9D9A-24D8254D11BA}"/>
              </a:ext>
            </a:extLst>
          </p:cNvPr>
          <p:cNvSpPr txBox="1"/>
          <p:nvPr/>
        </p:nvSpPr>
        <p:spPr>
          <a:xfrm>
            <a:off x="3417931" y="3967605"/>
            <a:ext cx="2186457" cy="646331"/>
          </a:xfrm>
          <a:prstGeom prst="rect">
            <a:avLst/>
          </a:prstGeom>
          <a:noFill/>
        </p:spPr>
        <p:txBody>
          <a:bodyPr wrap="square" rtlCol="0">
            <a:spAutoFit/>
          </a:bodyPr>
          <a:lstStyle/>
          <a:p>
            <a:r>
              <a:rPr lang="zh-TW" altLang="en-US" dirty="0"/>
              <a:t>隨著神經網路加深會產生梯度下降</a:t>
            </a:r>
          </a:p>
        </p:txBody>
      </p:sp>
      <p:sp>
        <p:nvSpPr>
          <p:cNvPr id="15" name="文字方塊 14">
            <a:extLst>
              <a:ext uri="{FF2B5EF4-FFF2-40B4-BE49-F238E27FC236}">
                <a16:creationId xmlns:a16="http://schemas.microsoft.com/office/drawing/2014/main" id="{25EAD4B8-6E8F-47E8-89D6-332DF2C942CD}"/>
              </a:ext>
            </a:extLst>
          </p:cNvPr>
          <p:cNvSpPr txBox="1"/>
          <p:nvPr/>
        </p:nvSpPr>
        <p:spPr>
          <a:xfrm>
            <a:off x="6202307" y="3885267"/>
            <a:ext cx="1830035" cy="646331"/>
          </a:xfrm>
          <a:prstGeom prst="rect">
            <a:avLst/>
          </a:prstGeom>
          <a:noFill/>
        </p:spPr>
        <p:txBody>
          <a:bodyPr wrap="square" rtlCol="0">
            <a:spAutoFit/>
          </a:bodyPr>
          <a:lstStyle/>
          <a:p>
            <a:r>
              <a:rPr lang="zh-TW" altLang="en-US" dirty="0"/>
              <a:t>只適用於激活函數為線性函數</a:t>
            </a:r>
          </a:p>
        </p:txBody>
      </p:sp>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Slide Windows</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將所有歐式距離輸入進高斯函數中計算出每個</a:t>
            </a:r>
            <a:r>
              <a:rPr lang="en-US" altLang="zh-TW" sz="2400" dirty="0"/>
              <a:t>Windows</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2"/>
          <a:stretch>
            <a:fillRect/>
          </a:stretch>
        </p:blipFill>
        <p:spPr>
          <a:xfrm>
            <a:off x="2700430" y="2356069"/>
            <a:ext cx="6489290" cy="1072931"/>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3"/>
          <a:stretch>
            <a:fillRect/>
          </a:stretch>
        </p:blipFill>
        <p:spPr>
          <a:xfrm>
            <a:off x="2840539" y="4404686"/>
            <a:ext cx="6209071"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461665"/>
          </a:xfrm>
          <a:prstGeom prst="rect">
            <a:avLst/>
          </a:prstGeom>
          <a:noFill/>
        </p:spPr>
        <p:txBody>
          <a:bodyPr wrap="square" rtlCol="0">
            <a:spAutoFit/>
          </a:bodyPr>
          <a:lstStyle/>
          <a:p>
            <a:r>
              <a:rPr lang="zh-TW" altLang="en-US" sz="2400" dirty="0"/>
              <a:t>本研究也實驗過一種三角形的基底函數</a:t>
            </a:r>
            <a:r>
              <a:rPr lang="en-US" altLang="zh-TW" sz="2400" dirty="0"/>
              <a:t>(Triangle</a:t>
            </a:r>
            <a:r>
              <a:rPr lang="zh-TW" altLang="en-US" sz="2400" dirty="0"/>
              <a:t> 函數</a:t>
            </a:r>
            <a:r>
              <a:rPr lang="en-US" altLang="zh-TW" sz="2400" dirty="0"/>
              <a:t>)</a:t>
            </a:r>
            <a:r>
              <a:rPr lang="zh-TW" altLang="en-US" sz="2400" dirty="0"/>
              <a:t>，其公式如下</a:t>
            </a:r>
            <a:endParaRPr lang="en-US" altLang="zh-TW" sz="2400" dirty="0"/>
          </a:p>
        </p:txBody>
      </p:sp>
      <p:pic>
        <p:nvPicPr>
          <p:cNvPr id="4" name="圖片 3">
            <a:extLst>
              <a:ext uri="{FF2B5EF4-FFF2-40B4-BE49-F238E27FC236}">
                <a16:creationId xmlns:a16="http://schemas.microsoft.com/office/drawing/2014/main" id="{56B9F15B-DF06-4A25-88D0-A878FCB2A352}"/>
              </a:ext>
            </a:extLst>
          </p:cNvPr>
          <p:cNvPicPr>
            <a:picLocks noChangeAspect="1"/>
          </p:cNvPicPr>
          <p:nvPr/>
        </p:nvPicPr>
        <p:blipFill>
          <a:blip r:embed="rId2"/>
          <a:stretch>
            <a:fillRect/>
          </a:stretch>
        </p:blipFill>
        <p:spPr>
          <a:xfrm>
            <a:off x="2799734" y="2505661"/>
            <a:ext cx="6754761" cy="1083770"/>
          </a:xfrm>
          <a:prstGeom prst="rect">
            <a:avLst/>
          </a:prstGeom>
        </p:spPr>
      </p:pic>
      <p:pic>
        <p:nvPicPr>
          <p:cNvPr id="7" name="圖片 6">
            <a:extLst>
              <a:ext uri="{FF2B5EF4-FFF2-40B4-BE49-F238E27FC236}">
                <a16:creationId xmlns:a16="http://schemas.microsoft.com/office/drawing/2014/main" id="{8C475D23-0117-4302-9DAA-96C707498FE2}"/>
              </a:ext>
            </a:extLst>
          </p:cNvPr>
          <p:cNvPicPr>
            <a:picLocks noChangeAspect="1"/>
          </p:cNvPicPr>
          <p:nvPr/>
        </p:nvPicPr>
        <p:blipFill>
          <a:blip r:embed="rId3"/>
          <a:stretch>
            <a:fillRect/>
          </a:stretch>
        </p:blipFill>
        <p:spPr>
          <a:xfrm>
            <a:off x="3428017" y="3705990"/>
            <a:ext cx="4764720" cy="2441023"/>
          </a:xfrm>
          <a:prstGeom prst="rect">
            <a:avLst/>
          </a:prstGeom>
        </p:spPr>
      </p:pic>
    </p:spTree>
    <p:extLst>
      <p:ext uri="{BB962C8B-B14F-4D97-AF65-F5344CB8AC3E}">
        <p14:creationId xmlns:p14="http://schemas.microsoft.com/office/powerpoint/2010/main" val="4020042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研究動機</a:t>
            </a:r>
            <a:endParaRPr lang="en-US" altLang="zh-TW" sz="24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380383"/>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2" name="圖片 11">
            <a:extLst>
              <a:ext uri="{FF2B5EF4-FFF2-40B4-BE49-F238E27FC236}">
                <a16:creationId xmlns:a16="http://schemas.microsoft.com/office/drawing/2014/main" id="{49CF8047-9F84-4F6F-B69C-3319A7B76926}"/>
              </a:ext>
            </a:extLst>
          </p:cNvPr>
          <p:cNvPicPr>
            <a:picLocks noChangeAspect="1"/>
          </p:cNvPicPr>
          <p:nvPr/>
        </p:nvPicPr>
        <p:blipFill>
          <a:blip r:embed="rId2"/>
          <a:stretch>
            <a:fillRect/>
          </a:stretch>
        </p:blipFill>
        <p:spPr>
          <a:xfrm>
            <a:off x="2853780" y="2230209"/>
            <a:ext cx="6484439" cy="3611921"/>
          </a:xfrm>
          <a:prstGeom prst="rect">
            <a:avLst/>
          </a:prstGeom>
        </p:spPr>
      </p:pic>
    </p:spTree>
    <p:extLst>
      <p:ext uri="{BB962C8B-B14F-4D97-AF65-F5344CB8AC3E}">
        <p14:creationId xmlns:p14="http://schemas.microsoft.com/office/powerpoint/2010/main" val="2527282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響應篩選模組</a:t>
            </a:r>
            <a:r>
              <a:rPr lang="zh-TW" altLang="en-US" sz="2400" dirty="0">
                <a:latin typeface="標楷體" panose="03000509000000000000" pitchFamily="65" charset="-120"/>
                <a:ea typeface="標楷體" panose="03000509000000000000" pitchFamily="65" charset="-120"/>
              </a:rPr>
              <a:t>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352" y="3777478"/>
            <a:ext cx="4089795" cy="1914079"/>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5404" y="1205252"/>
            <a:ext cx="3567695" cy="1909029"/>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5581" y="2426331"/>
            <a:ext cx="3657831" cy="200533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3989438" y="1370584"/>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333567" y="3937597"/>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9324309" y="2589755"/>
            <a:ext cx="397541"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11092"/>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過濾卷積後響應較弱的值，保留響應較強的值，從而在後續產生可解釋性圖片時能有更好的呈現效果。</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所有 </a:t>
                </a:r>
                <a:r>
                  <a:rPr lang="en-US" altLang="zh-TW" sz="2400" dirty="0"/>
                  <a:t>RM </a:t>
                </a:r>
                <a:r>
                  <a:rPr lang="zh-TW" altLang="en-US" sz="2400" dirty="0"/>
                  <a:t>的響應值總個數稱為</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𝑁</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r>
                      <a:rPr lang="zh-TW" altLang="en-US" sz="2400" i="1">
                        <a:latin typeface="Cambria Math" panose="02040503050406030204" pitchFamily="18" charset="0"/>
                      </a:rPr>
                      <m:t>，</m:t>
                    </m:r>
                  </m:oMath>
                </a14:m>
                <a:r>
                  <a:rPr lang="zh-TW" altLang="en-US" sz="2400" dirty="0"/>
                  <a:t>設定一個希望保留</a:t>
                </a:r>
                <a:r>
                  <a:rPr lang="en-US" altLang="zh-TW" sz="2400" dirty="0"/>
                  <a:t>RM</a:t>
                </a:r>
                <a:r>
                  <a:rPr lang="zh-TW" altLang="en-US" sz="2400" dirty="0"/>
                  <a:t>的百分比參數</a:t>
                </a:r>
                <a:r>
                  <a:rPr lang="en-US" altLang="zh-TW" sz="2400" dirty="0"/>
                  <a:t>p%</a:t>
                </a:r>
                <a:r>
                  <a:rPr lang="zh-TW" altLang="en-US" sz="2400" dirty="0"/>
                  <a:t>，第</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C</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oMath>
                </a14:m>
                <a:r>
                  <a:rPr lang="zh-TW" altLang="en-US" sz="2400" dirty="0"/>
                  <a:t>個最大元素為</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P</m:t>
                        </m:r>
                      </m:e>
                      <m:sub>
                        <m:r>
                          <m:rPr>
                            <m:sty m:val="p"/>
                          </m:rPr>
                          <a:rPr lang="en-US" altLang="zh-TW" sz="2400" i="1">
                            <a:latin typeface="Cambria Math" panose="02040503050406030204" pitchFamily="18" charset="0"/>
                          </a:rPr>
                          <m:t>RM</m:t>
                        </m:r>
                      </m:sub>
                    </m:sSub>
                  </m:oMath>
                </a14:m>
                <a:endParaRPr lang="en-US" altLang="zh-TW" sz="2400" dirty="0"/>
              </a:p>
              <a:p>
                <a:endParaRPr lang="en-US" altLang="zh-TW" sz="2400" dirty="0"/>
              </a:p>
              <a:p>
                <a:pPr marL="342900" indent="-342900">
                  <a:buFont typeface="Arial" panose="020B0604020202020204" pitchFamily="34" charset="0"/>
                  <a:buChar char="•"/>
                </a:pPr>
                <a:r>
                  <a:rPr lang="zh-TW" altLang="en-US" sz="2400" dirty="0"/>
                  <a:t>此公式代表的意義為保留響應值前</a:t>
                </a:r>
                <a:r>
                  <a:rPr lang="en-US" altLang="zh-TW" sz="2400" dirty="0"/>
                  <a:t>p%</a:t>
                </a:r>
                <a:r>
                  <a:rPr lang="zh-TW" altLang="en-US" sz="2400" dirty="0"/>
                  <a:t>最大的值並刪除其餘響應值較弱的值。</a:t>
                </a:r>
                <a:endParaRPr lang="en-US" altLang="zh-TW" sz="2400" dirty="0"/>
              </a:p>
            </p:txBody>
          </p:sp>
        </mc:Choice>
        <mc:Fallback xmlns="">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3046988"/>
              </a:xfrm>
              <a:prstGeom prst="rect">
                <a:avLst/>
              </a:prstGeom>
              <a:blipFill>
                <a:blip r:embed="rId2"/>
                <a:stretch>
                  <a:fillRect l="-852" t="-1600" r="-487" b="-3600"/>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E792362B-D2B6-4A7F-87F4-0C878CC5AF1B}"/>
              </a:ext>
            </a:extLst>
          </p:cNvPr>
          <p:cNvPicPr>
            <a:picLocks noChangeAspect="1"/>
          </p:cNvPicPr>
          <p:nvPr/>
        </p:nvPicPr>
        <p:blipFill>
          <a:blip r:embed="rId3"/>
          <a:stretch>
            <a:fillRect/>
          </a:stretch>
        </p:blipFill>
        <p:spPr>
          <a:xfrm>
            <a:off x="2455609" y="4873290"/>
            <a:ext cx="7713406" cy="1208653"/>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mj-lt"/>
                <a:ea typeface="標楷體" panose="03000509000000000000" pitchFamily="65" charset="-120"/>
              </a:rPr>
              <a:t>CI</a:t>
            </a:r>
            <a:r>
              <a:rPr lang="en-US" altLang="zh-TW" sz="2400" dirty="0">
                <a:solidFill>
                  <a:schemeClr val="bg1">
                    <a:lumMod val="75000"/>
                  </a:schemeClr>
                </a:solidFill>
                <a:latin typeface="標楷體" panose="03000509000000000000" pitchFamily="65" charset="-120"/>
                <a:ea typeface="標楷體" panose="03000509000000000000" pitchFamily="65" charset="-120"/>
              </a:rPr>
              <a:t>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352" y="3777478"/>
            <a:ext cx="4089795" cy="1914079"/>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5404" y="1205252"/>
            <a:ext cx="3567695" cy="1909029"/>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5579" y="2426145"/>
            <a:ext cx="3657831" cy="2005710"/>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4693594" y="1362845"/>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5048249" y="3937597"/>
            <a:ext cx="419101"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10016896" y="2599149"/>
            <a:ext cx="403454"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模擬皮層的層狀合併架構和眼球跳動的概念，運用不同的加權參數值模擬眼球跳動的順序，將 </a:t>
                </a:r>
                <a:r>
                  <a:rPr lang="en-US" altLang="zh-TW" sz="2400" dirty="0"/>
                  <a:t>RM </a:t>
                </a:r>
                <a:r>
                  <a:rPr lang="zh-TW" altLang="en-US" sz="2400" dirty="0"/>
                  <a:t>根據其空間位置關係對應到不同的加權參數值後進行合併，合併結果稱為累積特徵映射響應圖</a:t>
                </a:r>
                <a:r>
                  <a:rPr lang="en-US" altLang="zh-TW" sz="2400" dirty="0"/>
                  <a:t>(ARM)</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步驟如下</a:t>
                </a:r>
                <a:endParaRPr lang="en-US" altLang="zh-TW" sz="2400" dirty="0"/>
              </a:p>
              <a:p>
                <a:pPr marL="457200" indent="-457200">
                  <a:buFont typeface="+mj-lt"/>
                  <a:buAutoNum type="arabicPeriod"/>
                </a:pPr>
                <a:r>
                  <a:rPr lang="zh-TW" altLang="en-US" sz="2400" dirty="0"/>
                  <a:t>從 </a:t>
                </a:r>
                <a:r>
                  <a:rPr lang="en-US" altLang="zh-TW" sz="2400" dirty="0"/>
                  <a:t>[ 0.9 ∼ 0.99 ] </a:t>
                </a:r>
                <a:r>
                  <a:rPr lang="zh-TW" altLang="en-US" sz="2400" dirty="0"/>
                  <a:t>之間進行等距採樣由小到大得到 </a:t>
                </a:r>
                <a:r>
                  <a:rPr lang="en-US" altLang="zh-TW" sz="2400" dirty="0"/>
                  <a:t>k </a:t>
                </a:r>
                <a:r>
                  <a:rPr lang="zh-TW" altLang="en-US" sz="2400" dirty="0"/>
                  <a:t>個值，將其稱為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endParaRPr lang="en-US" altLang="zh-TW" sz="2400" dirty="0"/>
              </a:p>
              <a:p>
                <a:pPr marL="457200" indent="-457200">
                  <a:buFont typeface="+mj-lt"/>
                  <a:buAutoNum type="arabicPeriod"/>
                </a:pPr>
                <a:r>
                  <a:rPr lang="zh-TW" altLang="en-US" sz="2400" dirty="0"/>
                  <a:t>按照 </a:t>
                </a:r>
                <a:r>
                  <a:rPr lang="en-US" altLang="zh-TW" sz="2400" dirty="0"/>
                  <a:t>RM </a:t>
                </a:r>
                <a:r>
                  <a:rPr lang="zh-TW" altLang="en-US" sz="2400" dirty="0"/>
                  <a:t>合併的順序，將 </a:t>
                </a:r>
                <a:r>
                  <a:rPr lang="en-US" altLang="zh-TW" sz="2400" dirty="0"/>
                  <a:t>RM </a:t>
                </a:r>
                <a:r>
                  <a:rPr lang="zh-TW" altLang="en-US" sz="2400" dirty="0"/>
                  <a:t>和</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r>
                  <a:rPr lang="zh-TW" altLang="en-US" sz="2400" dirty="0"/>
                  <a:t>相乘並加總。</a:t>
                </a:r>
                <a:endParaRPr lang="en-US" altLang="zh-TW" sz="2400" dirty="0"/>
              </a:p>
            </p:txBody>
          </p:sp>
        </mc:Choice>
        <mc:Fallback xmlns="">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2677656"/>
              </a:xfrm>
              <a:prstGeom prst="rect">
                <a:avLst/>
              </a:prstGeom>
              <a:blipFill>
                <a:blip r:embed="rId3"/>
                <a:stretch>
                  <a:fillRect l="-852" t="-1818" r="-670" b="-409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41A4BEB-1B5D-41B0-8984-5D159871C0A6}"/>
              </a:ext>
            </a:extLst>
          </p:cNvPr>
          <p:cNvSpPr txBox="1"/>
          <p:nvPr/>
        </p:nvSpPr>
        <p:spPr>
          <a:xfrm>
            <a:off x="3430207" y="565158"/>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96A4A0A3-8B4B-4392-84CF-3920A5B3BD6B}"/>
              </a:ext>
            </a:extLst>
          </p:cNvPr>
          <p:cNvPicPr>
            <a:picLocks noChangeAspect="1"/>
          </p:cNvPicPr>
          <p:nvPr/>
        </p:nvPicPr>
        <p:blipFill>
          <a:blip r:embed="rId4"/>
          <a:stretch>
            <a:fillRect/>
          </a:stretch>
        </p:blipFill>
        <p:spPr>
          <a:xfrm>
            <a:off x="2192653" y="4395826"/>
            <a:ext cx="7968921" cy="1081791"/>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
        <p:nvSpPr>
          <p:cNvPr id="9" name="文字方塊 8">
            <a:extLst>
              <a:ext uri="{FF2B5EF4-FFF2-40B4-BE49-F238E27FC236}">
                <a16:creationId xmlns:a16="http://schemas.microsoft.com/office/drawing/2014/main" id="{441A4BEB-1B5D-41B0-8984-5D159871C0A6}"/>
              </a:ext>
            </a:extLst>
          </p:cNvPr>
          <p:cNvSpPr txBox="1"/>
          <p:nvPr/>
        </p:nvSpPr>
        <p:spPr>
          <a:xfrm>
            <a:off x="2968544" y="518036"/>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4AC51BE0-C84E-4F02-B5E0-4C2F95F5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0" y="1763363"/>
            <a:ext cx="7210119" cy="4108091"/>
          </a:xfrm>
          <a:prstGeom prst="rect">
            <a:avLst/>
          </a:prstGeom>
        </p:spPr>
      </p:pic>
    </p:spTree>
    <p:extLst>
      <p:ext uri="{BB962C8B-B14F-4D97-AF65-F5344CB8AC3E}">
        <p14:creationId xmlns:p14="http://schemas.microsoft.com/office/powerpoint/2010/main" val="2768138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65118" y="587000"/>
            <a:ext cx="7362888"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CI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175852"/>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zh-TW" altLang="en-US" sz="2400" dirty="0"/>
              <a:t>累積特徵映射響應圖</a:t>
            </a:r>
            <a:r>
              <a:rPr lang="en-US" altLang="zh-TW" sz="2400" dirty="0"/>
              <a:t>(ARM)</a:t>
            </a:r>
            <a:r>
              <a:rPr lang="zh-TW" altLang="en-US" sz="2400" dirty="0"/>
              <a:t>：</a:t>
            </a:r>
            <a:r>
              <a:rPr lang="en-US" altLang="zh-TW" sz="2400" dirty="0"/>
              <a:t>RM</a:t>
            </a:r>
            <a:r>
              <a:rPr lang="zh-TW" altLang="en-US" sz="2400" dirty="0"/>
              <a:t>經過空間合併模組後的輸出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2" name="圖片 11">
            <a:extLst>
              <a:ext uri="{FF2B5EF4-FFF2-40B4-BE49-F238E27FC236}">
                <a16:creationId xmlns:a16="http://schemas.microsoft.com/office/drawing/2014/main" id="{49CF8047-9F84-4F6F-B69C-3319A7B76926}"/>
              </a:ext>
            </a:extLst>
          </p:cNvPr>
          <p:cNvPicPr>
            <a:picLocks noChangeAspect="1"/>
          </p:cNvPicPr>
          <p:nvPr/>
        </p:nvPicPr>
        <p:blipFill>
          <a:blip r:embed="rId2"/>
          <a:stretch>
            <a:fillRect/>
          </a:stretch>
        </p:blipFill>
        <p:spPr>
          <a:xfrm>
            <a:off x="4125275" y="1592113"/>
            <a:ext cx="3941447" cy="2195441"/>
          </a:xfrm>
          <a:prstGeom prst="rect">
            <a:avLst/>
          </a:prstGeom>
        </p:spPr>
      </p:pic>
      <p:pic>
        <p:nvPicPr>
          <p:cNvPr id="3" name="圖片 2">
            <a:extLst>
              <a:ext uri="{FF2B5EF4-FFF2-40B4-BE49-F238E27FC236}">
                <a16:creationId xmlns:a16="http://schemas.microsoft.com/office/drawing/2014/main" id="{A7AD520B-9C92-4B96-A54E-9626B6E0E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555" y="4674908"/>
            <a:ext cx="3010889" cy="2014479"/>
          </a:xfrm>
          <a:prstGeom prst="rect">
            <a:avLst/>
          </a:prstGeom>
        </p:spPr>
      </p:pic>
    </p:spTree>
    <p:extLst>
      <p:ext uri="{BB962C8B-B14F-4D97-AF65-F5344CB8AC3E}">
        <p14:creationId xmlns:p14="http://schemas.microsoft.com/office/powerpoint/2010/main" val="300808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19200" y="1341829"/>
            <a:ext cx="10081867"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模型，雖然了解運作原理，卻無法得知做出預測的具體根據與邏輯，這在金融和醫療等重要領域中是無法被接受的。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mj-lt"/>
                <a:ea typeface="標楷體" panose="03000509000000000000" pitchFamily="65" charset="-120"/>
              </a:rPr>
              <a:t>(</a:t>
            </a:r>
            <a:r>
              <a:rPr lang="en-US" altLang="zh-TW" sz="2400" dirty="0">
                <a:latin typeface="+mj-lt"/>
                <a:ea typeface="標楷體" panose="03000509000000000000" pitchFamily="65" charset="-120"/>
                <a:cs typeface="Times New Roman" panose="02020603050405020304" pitchFamily="18" charset="0"/>
              </a:rPr>
              <a:t>XAI</a:t>
            </a:r>
            <a:r>
              <a:rPr lang="en-US" altLang="zh-TW" sz="2400" dirty="0">
                <a:latin typeface="+mj-lt"/>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mj-lt"/>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的第三代人工智慧計畫；歐盟也在同年通過的</a:t>
            </a:r>
            <a:r>
              <a:rPr lang="en-US" altLang="zh-TW" sz="2400" dirty="0"/>
              <a:t>《</a:t>
            </a:r>
            <a:r>
              <a:rPr lang="zh-TW" altLang="en-US" sz="2400" dirty="0"/>
              <a:t>一般資料保護原則</a:t>
            </a:r>
            <a:r>
              <a:rPr lang="en-US" altLang="zh-TW" sz="2400" dirty="0"/>
              <a:t>》 (</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a:t>
            </a:r>
            <a:r>
              <a:rPr lang="zh-TW" altLang="en-US" sz="2400" dirty="0">
                <a:latin typeface="標楷體" panose="03000509000000000000" pitchFamily="65" charset="-120"/>
                <a:ea typeface="標楷體" panose="03000509000000000000" pitchFamily="65" charset="-120"/>
              </a:rPr>
              <a:t>裡面規範使用者有獲得獲得決策背後理由的權利</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可解釋性人工智慧不僅僅在學術和企業界甚至在國家層面上都受到重視。</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01393"/>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3046988"/>
          </a:xfrm>
          <a:prstGeom prst="rect">
            <a:avLst/>
          </a:prstGeom>
          <a:noFill/>
        </p:spPr>
        <p:txBody>
          <a:bodyPr wrap="square" rtlCol="0">
            <a:spAutoFit/>
          </a:bodyPr>
          <a:lstStyle/>
          <a:p>
            <a:endParaRPr lang="en-US" altLang="zh-TW" sz="2400" dirty="0"/>
          </a:p>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我們需要透過 </a:t>
            </a:r>
            <a:r>
              <a:rPr lang="en-US" altLang="zh-TW" sz="2400" dirty="0"/>
              <a:t>CI </a:t>
            </a:r>
            <a:r>
              <a:rPr lang="zh-TW" altLang="en-US" sz="2400" dirty="0"/>
              <a:t>來找出該濾波器與何種影像最相似，幫助使用者理解 濾波器代表的特徵長相</a:t>
            </a:r>
            <a:endParaRPr lang="en-US" altLang="zh-TW" sz="2400" dirty="0"/>
          </a:p>
          <a:p>
            <a:endParaRPr lang="en-US" altLang="zh-TW" sz="2400" dirty="0"/>
          </a:p>
        </p:txBody>
      </p:sp>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415" y="1440205"/>
            <a:ext cx="11195170" cy="4564185"/>
          </a:xfrm>
          <a:prstGeom prst="rect">
            <a:avLst/>
          </a:prstGeom>
        </p:spPr>
      </p:pic>
    </p:spTree>
    <p:extLst>
      <p:ext uri="{BB962C8B-B14F-4D97-AF65-F5344CB8AC3E}">
        <p14:creationId xmlns:p14="http://schemas.microsoft.com/office/powerpoint/2010/main" val="3517287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56" y="1440205"/>
            <a:ext cx="11281287" cy="4564185"/>
          </a:xfrm>
          <a:prstGeom prst="rect">
            <a:avLst/>
          </a:prstGeom>
        </p:spPr>
      </p:pic>
    </p:spTree>
    <p:extLst>
      <p:ext uri="{BB962C8B-B14F-4D97-AF65-F5344CB8AC3E}">
        <p14:creationId xmlns:p14="http://schemas.microsoft.com/office/powerpoint/2010/main" val="1302808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pic>
        <p:nvPicPr>
          <p:cNvPr id="9" name="圖片 8">
            <a:extLst>
              <a:ext uri="{FF2B5EF4-FFF2-40B4-BE49-F238E27FC236}">
                <a16:creationId xmlns:a16="http://schemas.microsoft.com/office/drawing/2014/main" id="{8D341EC8-AAA6-4C3C-9459-F1306313B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90381"/>
            <a:ext cx="12192000" cy="3277236"/>
          </a:xfrm>
          <a:prstGeom prst="rect">
            <a:avLst/>
          </a:prstGeom>
        </p:spPr>
      </p:pic>
    </p:spTree>
    <p:extLst>
      <p:ext uri="{BB962C8B-B14F-4D97-AF65-F5344CB8AC3E}">
        <p14:creationId xmlns:p14="http://schemas.microsoft.com/office/powerpoint/2010/main" val="2768636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pic>
        <p:nvPicPr>
          <p:cNvPr id="5" name="圖片 4">
            <a:extLst>
              <a:ext uri="{FF2B5EF4-FFF2-40B4-BE49-F238E27FC236}">
                <a16:creationId xmlns:a16="http://schemas.microsoft.com/office/drawing/2014/main" id="{E5AF2826-EEE2-4BF8-8EBD-F03EB7A1A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563" y="1394842"/>
            <a:ext cx="6174873" cy="4815348"/>
          </a:xfrm>
          <a:prstGeom prst="rect">
            <a:avLst/>
          </a:prstGeom>
        </p:spPr>
      </p:pic>
    </p:spTree>
    <p:extLst>
      <p:ext uri="{BB962C8B-B14F-4D97-AF65-F5344CB8AC3E}">
        <p14:creationId xmlns:p14="http://schemas.microsoft.com/office/powerpoint/2010/main" val="33235476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pic>
        <p:nvPicPr>
          <p:cNvPr id="5" name="圖片 4">
            <a:extLst>
              <a:ext uri="{FF2B5EF4-FFF2-40B4-BE49-F238E27FC236}">
                <a16:creationId xmlns:a16="http://schemas.microsoft.com/office/drawing/2014/main" id="{09B34A4D-EB4F-4D65-8E9C-5C5839826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353" y="1281273"/>
            <a:ext cx="8271293" cy="5576727"/>
          </a:xfrm>
          <a:prstGeom prst="rect">
            <a:avLst/>
          </a:prstGeom>
        </p:spPr>
      </p:pic>
    </p:spTree>
    <p:extLst>
      <p:ext uri="{BB962C8B-B14F-4D97-AF65-F5344CB8AC3E}">
        <p14:creationId xmlns:p14="http://schemas.microsoft.com/office/powerpoint/2010/main" val="1643476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pic>
        <p:nvPicPr>
          <p:cNvPr id="4" name="圖片 3">
            <a:extLst>
              <a:ext uri="{FF2B5EF4-FFF2-40B4-BE49-F238E27FC236}">
                <a16:creationId xmlns:a16="http://schemas.microsoft.com/office/drawing/2014/main" id="{54AC026A-7163-49CA-BF64-77B8B49A3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357" y="1483050"/>
            <a:ext cx="7957032" cy="5374950"/>
          </a:xfrm>
          <a:prstGeom prst="rect">
            <a:avLst/>
          </a:prstGeom>
        </p:spPr>
      </p:pic>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C779509-6D44-4716-8429-24C3768A4DB3}"/>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5" name="文字方塊 4">
            <a:extLst>
              <a:ext uri="{FF2B5EF4-FFF2-40B4-BE49-F238E27FC236}">
                <a16:creationId xmlns:a16="http://schemas.microsoft.com/office/drawing/2014/main" id="{5A59328E-D5E3-416F-A6B0-044364B35D29}"/>
              </a:ext>
            </a:extLst>
          </p:cNvPr>
          <p:cNvSpPr txBox="1"/>
          <p:nvPr/>
        </p:nvSpPr>
        <p:spPr>
          <a:xfrm>
            <a:off x="3233678" y="556450"/>
            <a:ext cx="5724644"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視覺化後的解釋</a:t>
            </a:r>
          </a:p>
        </p:txBody>
      </p:sp>
      <p:pic>
        <p:nvPicPr>
          <p:cNvPr id="7" name="圖片 6">
            <a:extLst>
              <a:ext uri="{FF2B5EF4-FFF2-40B4-BE49-F238E27FC236}">
                <a16:creationId xmlns:a16="http://schemas.microsoft.com/office/drawing/2014/main" id="{769B7DFA-AD43-49DB-A7FC-A8433BCAE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316" y="1549045"/>
            <a:ext cx="8185367" cy="4802207"/>
          </a:xfrm>
          <a:prstGeom prst="rect">
            <a:avLst/>
          </a:prstGeom>
        </p:spPr>
      </p:pic>
    </p:spTree>
    <p:extLst>
      <p:ext uri="{BB962C8B-B14F-4D97-AF65-F5344CB8AC3E}">
        <p14:creationId xmlns:p14="http://schemas.microsoft.com/office/powerpoint/2010/main" val="465464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pic>
        <p:nvPicPr>
          <p:cNvPr id="6" name="圖片 5">
            <a:extLst>
              <a:ext uri="{FF2B5EF4-FFF2-40B4-BE49-F238E27FC236}">
                <a16:creationId xmlns:a16="http://schemas.microsoft.com/office/drawing/2014/main" id="{AAE828FB-D6C0-45FA-ACCF-82EF66DAF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248" y="1827299"/>
            <a:ext cx="6449455" cy="3785550"/>
          </a:xfrm>
          <a:prstGeom prst="rect">
            <a:avLst/>
          </a:prstGeom>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0683"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537812" y="25380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開發出一個能適用於符合現實中彩色影像的可解釋性深度學習模型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模擬大腦皮質架構與研究人眼辨識彩色影像的過程</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507831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latin typeface="+mj-lt"/>
                <a:ea typeface="標楷體" panose="03000509000000000000" pitchFamily="65" charset="-120"/>
              </a:rPr>
              <a:t>MNIST</a:t>
            </a:r>
            <a:r>
              <a:rPr lang="zh-TW" altLang="en-US" sz="2400" dirty="0">
                <a:latin typeface="標楷體" panose="03000509000000000000" pitchFamily="65" charset="-120"/>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MNIST </a:t>
            </a:r>
            <a:r>
              <a:rPr lang="zh-TW" altLang="en-US" sz="2400" dirty="0">
                <a:solidFill>
                  <a:srgbClr val="000000"/>
                </a:solidFill>
                <a:latin typeface="+mj-lt"/>
                <a:ea typeface="標楷體" panose="03000509000000000000" pitchFamily="65" charset="-120"/>
              </a:rPr>
              <a:t>資料集</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Fashion MNIST </a:t>
            </a:r>
            <a:r>
              <a:rPr lang="zh-TW" altLang="en-US" sz="2400" dirty="0">
                <a:solidFill>
                  <a:srgbClr val="000000"/>
                </a:solidFill>
                <a:latin typeface="+mj-lt"/>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868263" y="1139082"/>
            <a:ext cx="10455472"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1" y="262484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024831" y="1240919"/>
            <a:ext cx="10349367"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由紅、藍、綠三色的 </a:t>
            </a:r>
            <a:r>
              <a:rPr lang="en-US" altLang="zh-TW" sz="2400" dirty="0"/>
              <a:t>10 </a:t>
            </a:r>
            <a:r>
              <a:rPr lang="zh-TW" altLang="en-US" sz="2400" dirty="0"/>
              <a:t>類服飾的彩色服飾資料集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0" y="2550655"/>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t>MNIST </a:t>
            </a:r>
            <a:r>
              <a:rPr lang="zh-TW" altLang="en-US" sz="2400" dirty="0"/>
              <a:t>實驗設計</a:t>
            </a:r>
            <a:endParaRPr lang="en-US" altLang="zh-TW" sz="2400" dirty="0"/>
          </a:p>
          <a:p>
            <a:pPr marL="1485900" lvl="2" indent="-571500">
              <a:buFont typeface="標楷體" panose="03000509000000000000" pitchFamily="65" charset="-120"/>
              <a:buChar char="–"/>
            </a:pPr>
            <a:r>
              <a:rPr lang="zh-TW" altLang="en-US" sz="2400" dirty="0"/>
              <a:t>彩色資料集實驗設計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741084" y="348676"/>
            <a:ext cx="603690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 像，因此我們只採用了模型中的輪廓感知區塊與輪廓特徵傳遞區塊並且去除前處理的灰階化和正規化去做訓練</a:t>
            </a:r>
            <a:endParaRPr lang="en-US" altLang="zh-TW" sz="2400" dirty="0"/>
          </a:p>
        </p:txBody>
      </p:sp>
      <p:pic>
        <p:nvPicPr>
          <p:cNvPr id="3" name="圖片 2">
            <a:extLst>
              <a:ext uri="{FF2B5EF4-FFF2-40B4-BE49-F238E27FC236}">
                <a16:creationId xmlns:a16="http://schemas.microsoft.com/office/drawing/2014/main" id="{013FDC7A-7374-49C3-81A5-61F213F29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310060"/>
            <a:ext cx="12192000" cy="2097248"/>
          </a:xfrm>
          <a:prstGeom prst="rect">
            <a:avLst/>
          </a:prstGeom>
        </p:spPr>
      </p:pic>
    </p:spTree>
    <p:extLst>
      <p:ext uri="{BB962C8B-B14F-4D97-AF65-F5344CB8AC3E}">
        <p14:creationId xmlns:p14="http://schemas.microsoft.com/office/powerpoint/2010/main" val="4214043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015343" y="474501"/>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94DDD2C6-C11C-48FD-A0D5-AF19C4B05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566" y="1398757"/>
            <a:ext cx="10909529" cy="4829515"/>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t>實驗結果</a:t>
            </a:r>
            <a:r>
              <a:rPr lang="zh-TW" altLang="en-US" sz="2800" dirty="0">
                <a:latin typeface="標楷體" panose="03000509000000000000" pitchFamily="65" charset="-120"/>
                <a:ea typeface="標楷體" panose="03000509000000000000" pitchFamily="65" charset="-120"/>
              </a:rPr>
              <a:t>資料</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可解釋性圖片</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2"/>
          <a:stretch>
            <a:fillRect/>
          </a:stretch>
        </p:blipFill>
        <p:spPr>
          <a:xfrm>
            <a:off x="3568026" y="891205"/>
            <a:ext cx="4739212" cy="5966795"/>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rotWithShape="1">
          <a:blip r:embed="rId2"/>
          <a:srcRect t="133" b="-292"/>
          <a:stretch/>
        </p:blipFill>
        <p:spPr>
          <a:xfrm>
            <a:off x="3283526" y="1097279"/>
            <a:ext cx="5525193" cy="516590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71</a:t>
            </a:fld>
            <a:endParaRPr lang="zh-TW" altLang="en-US" dirty="0"/>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11" name="表格 11">
            <a:extLst>
              <a:ext uri="{FF2B5EF4-FFF2-40B4-BE49-F238E27FC236}">
                <a16:creationId xmlns:a16="http://schemas.microsoft.com/office/drawing/2014/main" id="{65357897-2779-457D-9AA1-62685D7EC1E4}"/>
              </a:ext>
            </a:extLst>
          </p:cNvPr>
          <p:cNvGraphicFramePr>
            <a:graphicFrameLocks noGrp="1"/>
          </p:cNvGraphicFramePr>
          <p:nvPr>
            <p:extLst>
              <p:ext uri="{D42A27DB-BD31-4B8C-83A1-F6EECF244321}">
                <p14:modId xmlns:p14="http://schemas.microsoft.com/office/powerpoint/2010/main" val="403157389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13" name="圖片 12">
            <a:extLst>
              <a:ext uri="{FF2B5EF4-FFF2-40B4-BE49-F238E27FC236}">
                <a16:creationId xmlns:a16="http://schemas.microsoft.com/office/drawing/2014/main" id="{EB7CF036-DCBB-404C-8D15-821B02694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145" y="3593350"/>
            <a:ext cx="1183315" cy="1183315"/>
          </a:xfrm>
          <a:prstGeom prst="rect">
            <a:avLst/>
          </a:prstGeom>
        </p:spPr>
      </p:pic>
      <p:pic>
        <p:nvPicPr>
          <p:cNvPr id="15" name="圖片 14">
            <a:extLst>
              <a:ext uri="{FF2B5EF4-FFF2-40B4-BE49-F238E27FC236}">
                <a16:creationId xmlns:a16="http://schemas.microsoft.com/office/drawing/2014/main" id="{C631288E-8CBD-433C-928D-AA362E464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786" y="4199984"/>
            <a:ext cx="563852" cy="632758"/>
          </a:xfrm>
          <a:prstGeom prst="rect">
            <a:avLst/>
          </a:prstGeom>
        </p:spPr>
      </p:pic>
      <p:pic>
        <p:nvPicPr>
          <p:cNvPr id="17" name="圖片 16">
            <a:extLst>
              <a:ext uri="{FF2B5EF4-FFF2-40B4-BE49-F238E27FC236}">
                <a16:creationId xmlns:a16="http://schemas.microsoft.com/office/drawing/2014/main" id="{477F6CD5-7A11-4C0B-AB5E-32AE5F258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761" y="4173133"/>
            <a:ext cx="689196" cy="686461"/>
          </a:xfrm>
          <a:prstGeom prst="rect">
            <a:avLst/>
          </a:prstGeom>
        </p:spPr>
      </p:pic>
      <p:pic>
        <p:nvPicPr>
          <p:cNvPr id="19" name="圖片 18">
            <a:extLst>
              <a:ext uri="{FF2B5EF4-FFF2-40B4-BE49-F238E27FC236}">
                <a16:creationId xmlns:a16="http://schemas.microsoft.com/office/drawing/2014/main" id="{DAFAA3C4-6735-417C-B2D3-024757B27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61" y="4189675"/>
            <a:ext cx="656539" cy="653376"/>
          </a:xfrm>
          <a:prstGeom prst="rect">
            <a:avLst/>
          </a:prstGeom>
        </p:spPr>
      </p:pic>
      <p:pic>
        <p:nvPicPr>
          <p:cNvPr id="21" name="圖片 20">
            <a:extLst>
              <a:ext uri="{FF2B5EF4-FFF2-40B4-BE49-F238E27FC236}">
                <a16:creationId xmlns:a16="http://schemas.microsoft.com/office/drawing/2014/main" id="{F87AF4E3-0724-4B1B-9F50-75F056DE1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061" y="3475264"/>
            <a:ext cx="656539" cy="653376"/>
          </a:xfrm>
          <a:prstGeom prst="rect">
            <a:avLst/>
          </a:prstGeom>
        </p:spPr>
      </p:pic>
      <p:pic>
        <p:nvPicPr>
          <p:cNvPr id="23" name="圖片 22">
            <a:extLst>
              <a:ext uri="{FF2B5EF4-FFF2-40B4-BE49-F238E27FC236}">
                <a16:creationId xmlns:a16="http://schemas.microsoft.com/office/drawing/2014/main" id="{6FE6FA6A-5AE9-4521-BDD3-2B64BA0491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0357" y="3458722"/>
            <a:ext cx="689196" cy="686461"/>
          </a:xfrm>
          <a:prstGeom prst="rect">
            <a:avLst/>
          </a:prstGeom>
        </p:spPr>
      </p:pic>
      <p:pic>
        <p:nvPicPr>
          <p:cNvPr id="25" name="圖片 24">
            <a:extLst>
              <a:ext uri="{FF2B5EF4-FFF2-40B4-BE49-F238E27FC236}">
                <a16:creationId xmlns:a16="http://schemas.microsoft.com/office/drawing/2014/main" id="{7D95AE42-E722-493C-A3A9-18D17AB6A0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7438" y="3484817"/>
            <a:ext cx="565200" cy="634271"/>
          </a:xfrm>
          <a:prstGeom prst="rect">
            <a:avLst/>
          </a:prstGeom>
        </p:spPr>
      </p:pic>
      <p:pic>
        <p:nvPicPr>
          <p:cNvPr id="27" name="圖片 26">
            <a:extLst>
              <a:ext uri="{FF2B5EF4-FFF2-40B4-BE49-F238E27FC236}">
                <a16:creationId xmlns:a16="http://schemas.microsoft.com/office/drawing/2014/main" id="{C262DF75-45F4-4ACC-9D57-CD7C37163A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1146" y="2149726"/>
            <a:ext cx="1183315" cy="1183315"/>
          </a:xfrm>
          <a:prstGeom prst="rect">
            <a:avLst/>
          </a:prstGeom>
        </p:spPr>
      </p:pic>
      <p:pic>
        <p:nvPicPr>
          <p:cNvPr id="29" name="圖片 28">
            <a:extLst>
              <a:ext uri="{FF2B5EF4-FFF2-40B4-BE49-F238E27FC236}">
                <a16:creationId xmlns:a16="http://schemas.microsoft.com/office/drawing/2014/main" id="{EADDF64B-8EAF-439F-B8E4-DDE95EB2BA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4824" y="2770206"/>
            <a:ext cx="655200" cy="652044"/>
          </a:xfrm>
          <a:prstGeom prst="rect">
            <a:avLst/>
          </a:prstGeom>
        </p:spPr>
      </p:pic>
      <p:pic>
        <p:nvPicPr>
          <p:cNvPr id="31" name="圖片 30">
            <a:extLst>
              <a:ext uri="{FF2B5EF4-FFF2-40B4-BE49-F238E27FC236}">
                <a16:creationId xmlns:a16="http://schemas.microsoft.com/office/drawing/2014/main" id="{59E4DC73-AF34-4EFD-B2A2-19BD65126D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1716" y="2737379"/>
            <a:ext cx="687600" cy="684871"/>
          </a:xfrm>
          <a:prstGeom prst="rect">
            <a:avLst/>
          </a:prstGeom>
        </p:spPr>
      </p:pic>
      <p:pic>
        <p:nvPicPr>
          <p:cNvPr id="33" name="圖片 32">
            <a:extLst>
              <a:ext uri="{FF2B5EF4-FFF2-40B4-BE49-F238E27FC236}">
                <a16:creationId xmlns:a16="http://schemas.microsoft.com/office/drawing/2014/main" id="{74CBC905-298C-4F77-A155-BBC644F0E6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7201" y="2787979"/>
            <a:ext cx="565200" cy="634271"/>
          </a:xfrm>
          <a:prstGeom prst="rect">
            <a:avLst/>
          </a:prstGeom>
        </p:spPr>
      </p:pic>
      <p:pic>
        <p:nvPicPr>
          <p:cNvPr id="35" name="圖片 34">
            <a:extLst>
              <a:ext uri="{FF2B5EF4-FFF2-40B4-BE49-F238E27FC236}">
                <a16:creationId xmlns:a16="http://schemas.microsoft.com/office/drawing/2014/main" id="{D2192341-5002-4D21-A3B9-FEDDF010B2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14824" y="2033948"/>
            <a:ext cx="655200" cy="652044"/>
          </a:xfrm>
          <a:prstGeom prst="rect">
            <a:avLst/>
          </a:prstGeom>
        </p:spPr>
      </p:pic>
      <p:pic>
        <p:nvPicPr>
          <p:cNvPr id="37" name="圖片 36">
            <a:extLst>
              <a:ext uri="{FF2B5EF4-FFF2-40B4-BE49-F238E27FC236}">
                <a16:creationId xmlns:a16="http://schemas.microsoft.com/office/drawing/2014/main" id="{D05D0A21-169E-4E62-96BC-B2863B91B9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1953" y="2026685"/>
            <a:ext cx="687600" cy="684871"/>
          </a:xfrm>
          <a:prstGeom prst="rect">
            <a:avLst/>
          </a:prstGeom>
        </p:spPr>
      </p:pic>
      <p:pic>
        <p:nvPicPr>
          <p:cNvPr id="39" name="圖片 38">
            <a:extLst>
              <a:ext uri="{FF2B5EF4-FFF2-40B4-BE49-F238E27FC236}">
                <a16:creationId xmlns:a16="http://schemas.microsoft.com/office/drawing/2014/main" id="{763F8995-06EF-4CB1-BCB5-611C4A0F5F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05097" y="2050094"/>
            <a:ext cx="563852" cy="632758"/>
          </a:xfrm>
          <a:prstGeom prst="rect">
            <a:avLst/>
          </a:prstGeom>
        </p:spPr>
      </p:pic>
      <p:pic>
        <p:nvPicPr>
          <p:cNvPr id="41" name="圖片 40">
            <a:extLst>
              <a:ext uri="{FF2B5EF4-FFF2-40B4-BE49-F238E27FC236}">
                <a16:creationId xmlns:a16="http://schemas.microsoft.com/office/drawing/2014/main" id="{0837F190-D3E6-4CB4-BF0F-61806A73EA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1145" y="5036974"/>
            <a:ext cx="1184400" cy="1184400"/>
          </a:xfrm>
          <a:prstGeom prst="rect">
            <a:avLst/>
          </a:prstGeom>
        </p:spPr>
      </p:pic>
      <p:pic>
        <p:nvPicPr>
          <p:cNvPr id="43" name="圖片 42">
            <a:extLst>
              <a:ext uri="{FF2B5EF4-FFF2-40B4-BE49-F238E27FC236}">
                <a16:creationId xmlns:a16="http://schemas.microsoft.com/office/drawing/2014/main" id="{B0B37860-4FE9-49C1-B421-0D916D31F3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06400" y="4917912"/>
            <a:ext cx="655200" cy="652043"/>
          </a:xfrm>
          <a:prstGeom prst="rect">
            <a:avLst/>
          </a:prstGeom>
        </p:spPr>
      </p:pic>
      <p:pic>
        <p:nvPicPr>
          <p:cNvPr id="45" name="圖片 44">
            <a:extLst>
              <a:ext uri="{FF2B5EF4-FFF2-40B4-BE49-F238E27FC236}">
                <a16:creationId xmlns:a16="http://schemas.microsoft.com/office/drawing/2014/main" id="{454036A0-AFD7-4027-8393-80715F5EB62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8761" y="4892611"/>
            <a:ext cx="687600" cy="684871"/>
          </a:xfrm>
          <a:prstGeom prst="rect">
            <a:avLst/>
          </a:prstGeom>
        </p:spPr>
      </p:pic>
      <p:pic>
        <p:nvPicPr>
          <p:cNvPr id="47" name="圖片 46">
            <a:extLst>
              <a:ext uri="{FF2B5EF4-FFF2-40B4-BE49-F238E27FC236}">
                <a16:creationId xmlns:a16="http://schemas.microsoft.com/office/drawing/2014/main" id="{3AE45CD3-77CF-4F89-AEC1-E75D363C1E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05097" y="5625843"/>
            <a:ext cx="565200" cy="634271"/>
          </a:xfrm>
          <a:prstGeom prst="rect">
            <a:avLst/>
          </a:prstGeom>
        </p:spPr>
      </p:pic>
      <p:pic>
        <p:nvPicPr>
          <p:cNvPr id="49" name="圖片 48">
            <a:extLst>
              <a:ext uri="{FF2B5EF4-FFF2-40B4-BE49-F238E27FC236}">
                <a16:creationId xmlns:a16="http://schemas.microsoft.com/office/drawing/2014/main" id="{A2CCB70B-BF99-4A8D-91A1-BCB0D956EEF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97438" y="4917912"/>
            <a:ext cx="565200" cy="634271"/>
          </a:xfrm>
          <a:prstGeom prst="rect">
            <a:avLst/>
          </a:prstGeom>
        </p:spPr>
      </p:pic>
      <p:pic>
        <p:nvPicPr>
          <p:cNvPr id="51" name="圖片 50">
            <a:extLst>
              <a:ext uri="{FF2B5EF4-FFF2-40B4-BE49-F238E27FC236}">
                <a16:creationId xmlns:a16="http://schemas.microsoft.com/office/drawing/2014/main" id="{FEBBCDE4-ED0B-470F-9C24-88808AB7FE5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18761" y="5600543"/>
            <a:ext cx="687600" cy="684871"/>
          </a:xfrm>
          <a:prstGeom prst="rect">
            <a:avLst/>
          </a:prstGeom>
        </p:spPr>
      </p:pic>
      <p:pic>
        <p:nvPicPr>
          <p:cNvPr id="53" name="圖片 52">
            <a:extLst>
              <a:ext uri="{FF2B5EF4-FFF2-40B4-BE49-F238E27FC236}">
                <a16:creationId xmlns:a16="http://schemas.microsoft.com/office/drawing/2014/main" id="{284C2A65-A65D-45A1-B527-5F866426A3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97354" y="5616956"/>
            <a:ext cx="655200" cy="652044"/>
          </a:xfrm>
          <a:prstGeom prst="rect">
            <a:avLst/>
          </a:prstGeom>
        </p:spPr>
      </p:pic>
    </p:spTree>
    <p:extLst>
      <p:ext uri="{BB962C8B-B14F-4D97-AF65-F5344CB8AC3E}">
        <p14:creationId xmlns:p14="http://schemas.microsoft.com/office/powerpoint/2010/main" val="316942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8" name="表格 11">
            <a:extLst>
              <a:ext uri="{FF2B5EF4-FFF2-40B4-BE49-F238E27FC236}">
                <a16:creationId xmlns:a16="http://schemas.microsoft.com/office/drawing/2014/main" id="{F48CB2D5-8256-441B-963C-C0743EDA15CD}"/>
              </a:ext>
            </a:extLst>
          </p:cNvPr>
          <p:cNvGraphicFramePr>
            <a:graphicFrameLocks noGrp="1"/>
          </p:cNvGraphicFramePr>
          <p:nvPr>
            <p:extLst>
              <p:ext uri="{D42A27DB-BD31-4B8C-83A1-F6EECF244321}">
                <p14:modId xmlns:p14="http://schemas.microsoft.com/office/powerpoint/2010/main" val="95676180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3" name="圖片 2">
            <a:extLst>
              <a:ext uri="{FF2B5EF4-FFF2-40B4-BE49-F238E27FC236}">
                <a16:creationId xmlns:a16="http://schemas.microsoft.com/office/drawing/2014/main" id="{A650963D-AB86-464F-BC5B-0E166C53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589" y="2102103"/>
            <a:ext cx="1229411" cy="1229411"/>
          </a:xfrm>
          <a:prstGeom prst="rect">
            <a:avLst/>
          </a:prstGeom>
        </p:spPr>
      </p:pic>
      <p:pic>
        <p:nvPicPr>
          <p:cNvPr id="12" name="圖片 11">
            <a:extLst>
              <a:ext uri="{FF2B5EF4-FFF2-40B4-BE49-F238E27FC236}">
                <a16:creationId xmlns:a16="http://schemas.microsoft.com/office/drawing/2014/main" id="{15F727D1-CB0A-4F93-9B9D-14EDE7B83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651" y="2774159"/>
            <a:ext cx="565200" cy="634271"/>
          </a:xfrm>
          <a:prstGeom prst="rect">
            <a:avLst/>
          </a:prstGeom>
        </p:spPr>
      </p:pic>
      <p:pic>
        <p:nvPicPr>
          <p:cNvPr id="14" name="圖片 13">
            <a:extLst>
              <a:ext uri="{FF2B5EF4-FFF2-40B4-BE49-F238E27FC236}">
                <a16:creationId xmlns:a16="http://schemas.microsoft.com/office/drawing/2014/main" id="{FD4CF97E-E2FA-49D2-8F66-2CA565D8C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476" y="2747538"/>
            <a:ext cx="684761" cy="682043"/>
          </a:xfrm>
          <a:prstGeom prst="rect">
            <a:avLst/>
          </a:prstGeom>
        </p:spPr>
      </p:pic>
      <p:pic>
        <p:nvPicPr>
          <p:cNvPr id="16" name="圖片 15">
            <a:extLst>
              <a:ext uri="{FF2B5EF4-FFF2-40B4-BE49-F238E27FC236}">
                <a16:creationId xmlns:a16="http://schemas.microsoft.com/office/drawing/2014/main" id="{8E5ED20E-B04B-49CA-B4FB-DEC05E9A3C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676" y="2747538"/>
            <a:ext cx="684761" cy="681462"/>
          </a:xfrm>
          <a:prstGeom prst="rect">
            <a:avLst/>
          </a:prstGeom>
        </p:spPr>
      </p:pic>
      <p:pic>
        <p:nvPicPr>
          <p:cNvPr id="18" name="圖片 17">
            <a:extLst>
              <a:ext uri="{FF2B5EF4-FFF2-40B4-BE49-F238E27FC236}">
                <a16:creationId xmlns:a16="http://schemas.microsoft.com/office/drawing/2014/main" id="{FE3C8056-43FF-4941-ACA7-5F49B13B3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676" y="2007904"/>
            <a:ext cx="684761" cy="681462"/>
          </a:xfrm>
          <a:prstGeom prst="rect">
            <a:avLst/>
          </a:prstGeom>
        </p:spPr>
      </p:pic>
      <p:pic>
        <p:nvPicPr>
          <p:cNvPr id="20" name="圖片 19">
            <a:extLst>
              <a:ext uri="{FF2B5EF4-FFF2-40B4-BE49-F238E27FC236}">
                <a16:creationId xmlns:a16="http://schemas.microsoft.com/office/drawing/2014/main" id="{24E4D5AE-828E-4BFE-B79C-7F8B445BD8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2476" y="2008081"/>
            <a:ext cx="684000" cy="681285"/>
          </a:xfrm>
          <a:prstGeom prst="rect">
            <a:avLst/>
          </a:prstGeom>
        </p:spPr>
      </p:pic>
      <p:pic>
        <p:nvPicPr>
          <p:cNvPr id="22" name="圖片 21">
            <a:extLst>
              <a:ext uri="{FF2B5EF4-FFF2-40B4-BE49-F238E27FC236}">
                <a16:creationId xmlns:a16="http://schemas.microsoft.com/office/drawing/2014/main" id="{D9F8E9B4-6E84-43D6-845F-7E6FF7AF4E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0651" y="2031499"/>
            <a:ext cx="565200" cy="634271"/>
          </a:xfrm>
          <a:prstGeom prst="rect">
            <a:avLst/>
          </a:prstGeom>
        </p:spPr>
      </p:pic>
      <p:pic>
        <p:nvPicPr>
          <p:cNvPr id="24" name="圖片 23">
            <a:extLst>
              <a:ext uri="{FF2B5EF4-FFF2-40B4-BE49-F238E27FC236}">
                <a16:creationId xmlns:a16="http://schemas.microsoft.com/office/drawing/2014/main" id="{8B1F465D-7701-486F-B3CB-88E7195978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0800" y="3451472"/>
            <a:ext cx="1231200" cy="1397578"/>
          </a:xfrm>
          <a:prstGeom prst="rect">
            <a:avLst/>
          </a:prstGeom>
        </p:spPr>
      </p:pic>
      <p:pic>
        <p:nvPicPr>
          <p:cNvPr id="26" name="圖片 25">
            <a:extLst>
              <a:ext uri="{FF2B5EF4-FFF2-40B4-BE49-F238E27FC236}">
                <a16:creationId xmlns:a16="http://schemas.microsoft.com/office/drawing/2014/main" id="{035B0ECB-A423-4356-BC98-AA08D67D82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35676" y="4168345"/>
            <a:ext cx="684000" cy="680705"/>
          </a:xfrm>
          <a:prstGeom prst="rect">
            <a:avLst/>
          </a:prstGeom>
        </p:spPr>
      </p:pic>
      <p:pic>
        <p:nvPicPr>
          <p:cNvPr id="28" name="圖片 27">
            <a:extLst>
              <a:ext uri="{FF2B5EF4-FFF2-40B4-BE49-F238E27FC236}">
                <a16:creationId xmlns:a16="http://schemas.microsoft.com/office/drawing/2014/main" id="{DDEDB159-CB46-4CCA-83CE-BCDEA44564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2476" y="4168054"/>
            <a:ext cx="684000" cy="681286"/>
          </a:xfrm>
          <a:prstGeom prst="rect">
            <a:avLst/>
          </a:prstGeom>
        </p:spPr>
      </p:pic>
      <p:pic>
        <p:nvPicPr>
          <p:cNvPr id="30" name="圖片 29">
            <a:extLst>
              <a:ext uri="{FF2B5EF4-FFF2-40B4-BE49-F238E27FC236}">
                <a16:creationId xmlns:a16="http://schemas.microsoft.com/office/drawing/2014/main" id="{BD9C2F4A-6AA0-4012-A93F-E1E8120349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0651" y="4214779"/>
            <a:ext cx="565200" cy="634271"/>
          </a:xfrm>
          <a:prstGeom prst="rect">
            <a:avLst/>
          </a:prstGeom>
        </p:spPr>
      </p:pic>
      <p:pic>
        <p:nvPicPr>
          <p:cNvPr id="32" name="圖片 31">
            <a:extLst>
              <a:ext uri="{FF2B5EF4-FFF2-40B4-BE49-F238E27FC236}">
                <a16:creationId xmlns:a16="http://schemas.microsoft.com/office/drawing/2014/main" id="{50A0A3E0-FCA2-4D80-9281-B8A296525E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5675" y="3460011"/>
            <a:ext cx="684001" cy="680705"/>
          </a:xfrm>
          <a:prstGeom prst="rect">
            <a:avLst/>
          </a:prstGeom>
        </p:spPr>
      </p:pic>
      <p:pic>
        <p:nvPicPr>
          <p:cNvPr id="34" name="圖片 33">
            <a:extLst>
              <a:ext uri="{FF2B5EF4-FFF2-40B4-BE49-F238E27FC236}">
                <a16:creationId xmlns:a16="http://schemas.microsoft.com/office/drawing/2014/main" id="{AFB5A210-AB39-472A-BEC1-A937F723A0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2476" y="3458174"/>
            <a:ext cx="684000" cy="681286"/>
          </a:xfrm>
          <a:prstGeom prst="rect">
            <a:avLst/>
          </a:prstGeom>
        </p:spPr>
      </p:pic>
      <p:pic>
        <p:nvPicPr>
          <p:cNvPr id="36" name="圖片 35">
            <a:extLst>
              <a:ext uri="{FF2B5EF4-FFF2-40B4-BE49-F238E27FC236}">
                <a16:creationId xmlns:a16="http://schemas.microsoft.com/office/drawing/2014/main" id="{17A1D29B-FE36-467D-9BB0-FE318EB41B3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10651" y="3481681"/>
            <a:ext cx="565200" cy="634271"/>
          </a:xfrm>
          <a:prstGeom prst="rect">
            <a:avLst/>
          </a:prstGeom>
        </p:spPr>
      </p:pic>
      <p:pic>
        <p:nvPicPr>
          <p:cNvPr id="38" name="圖片 37">
            <a:extLst>
              <a:ext uri="{FF2B5EF4-FFF2-40B4-BE49-F238E27FC236}">
                <a16:creationId xmlns:a16="http://schemas.microsoft.com/office/drawing/2014/main" id="{9B5DE26C-2708-4932-97F4-230B65445B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0800" y="4969008"/>
            <a:ext cx="1231200" cy="1231200"/>
          </a:xfrm>
          <a:prstGeom prst="rect">
            <a:avLst/>
          </a:prstGeom>
        </p:spPr>
      </p:pic>
      <p:pic>
        <p:nvPicPr>
          <p:cNvPr id="40" name="圖片 39">
            <a:extLst>
              <a:ext uri="{FF2B5EF4-FFF2-40B4-BE49-F238E27FC236}">
                <a16:creationId xmlns:a16="http://schemas.microsoft.com/office/drawing/2014/main" id="{1E46DC3A-E06B-460A-9B81-671D0CE2E91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5676" y="4896122"/>
            <a:ext cx="684000" cy="680705"/>
          </a:xfrm>
          <a:prstGeom prst="rect">
            <a:avLst/>
          </a:prstGeom>
        </p:spPr>
      </p:pic>
      <p:pic>
        <p:nvPicPr>
          <p:cNvPr id="44" name="圖片 43">
            <a:extLst>
              <a:ext uri="{FF2B5EF4-FFF2-40B4-BE49-F238E27FC236}">
                <a16:creationId xmlns:a16="http://schemas.microsoft.com/office/drawing/2014/main" id="{B8C114DC-9C26-42AD-AEE7-BACE09CF0A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22476" y="4895541"/>
            <a:ext cx="684000" cy="681286"/>
          </a:xfrm>
          <a:prstGeom prst="rect">
            <a:avLst/>
          </a:prstGeom>
        </p:spPr>
      </p:pic>
      <p:pic>
        <p:nvPicPr>
          <p:cNvPr id="46" name="圖片 45">
            <a:extLst>
              <a:ext uri="{FF2B5EF4-FFF2-40B4-BE49-F238E27FC236}">
                <a16:creationId xmlns:a16="http://schemas.microsoft.com/office/drawing/2014/main" id="{8D325946-0C4F-4890-B178-ACCBE638B64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10651" y="4919048"/>
            <a:ext cx="565200" cy="634271"/>
          </a:xfrm>
          <a:prstGeom prst="rect">
            <a:avLst/>
          </a:prstGeom>
        </p:spPr>
      </p:pic>
      <p:pic>
        <p:nvPicPr>
          <p:cNvPr id="48" name="圖片 47">
            <a:extLst>
              <a:ext uri="{FF2B5EF4-FFF2-40B4-BE49-F238E27FC236}">
                <a16:creationId xmlns:a16="http://schemas.microsoft.com/office/drawing/2014/main" id="{BA019167-905A-4105-8E56-544E0D52D6A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35675" y="5625587"/>
            <a:ext cx="684001" cy="680706"/>
          </a:xfrm>
          <a:prstGeom prst="rect">
            <a:avLst/>
          </a:prstGeom>
        </p:spPr>
      </p:pic>
      <p:pic>
        <p:nvPicPr>
          <p:cNvPr id="50" name="圖片 49">
            <a:extLst>
              <a:ext uri="{FF2B5EF4-FFF2-40B4-BE49-F238E27FC236}">
                <a16:creationId xmlns:a16="http://schemas.microsoft.com/office/drawing/2014/main" id="{CA7707F2-F4C8-44D8-AB98-C9A166BB2F7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22476" y="5600073"/>
            <a:ext cx="684000" cy="681286"/>
          </a:xfrm>
          <a:prstGeom prst="rect">
            <a:avLst/>
          </a:prstGeom>
        </p:spPr>
      </p:pic>
      <p:pic>
        <p:nvPicPr>
          <p:cNvPr id="52" name="圖片 51">
            <a:extLst>
              <a:ext uri="{FF2B5EF4-FFF2-40B4-BE49-F238E27FC236}">
                <a16:creationId xmlns:a16="http://schemas.microsoft.com/office/drawing/2014/main" id="{674BF8C6-2B48-41C9-968C-569BCD52294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10651" y="5600537"/>
            <a:ext cx="565200" cy="634271"/>
          </a:xfrm>
          <a:prstGeom prst="rect">
            <a:avLst/>
          </a:prstGeom>
        </p:spPr>
      </p:pic>
    </p:spTree>
    <p:extLst>
      <p:ext uri="{BB962C8B-B14F-4D97-AF65-F5344CB8AC3E}">
        <p14:creationId xmlns:p14="http://schemas.microsoft.com/office/powerpoint/2010/main" val="3900671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75832A2A-5960-4BFC-BECF-6600D0E292A9}"/>
              </a:ext>
            </a:extLst>
          </p:cNvPr>
          <p:cNvPicPr>
            <a:picLocks noChangeAspect="1"/>
          </p:cNvPicPr>
          <p:nvPr/>
        </p:nvPicPr>
        <p:blipFill rotWithShape="1">
          <a:blip r:embed="rId2"/>
          <a:srcRect t="129" b="-576"/>
          <a:stretch/>
        </p:blipFill>
        <p:spPr>
          <a:xfrm>
            <a:off x="3445899" y="1023095"/>
            <a:ext cx="2899616" cy="5440333"/>
          </a:xfrm>
          <a:prstGeom prst="rect">
            <a:avLst/>
          </a:prstGeom>
        </p:spPr>
      </p:pic>
      <p:pic>
        <p:nvPicPr>
          <p:cNvPr id="10" name="圖片 9">
            <a:extLst>
              <a:ext uri="{FF2B5EF4-FFF2-40B4-BE49-F238E27FC236}">
                <a16:creationId xmlns:a16="http://schemas.microsoft.com/office/drawing/2014/main" id="{C8EFD9C7-C27E-44EA-853B-3EB1CFCF0807}"/>
              </a:ext>
            </a:extLst>
          </p:cNvPr>
          <p:cNvPicPr>
            <a:picLocks noChangeAspect="1"/>
          </p:cNvPicPr>
          <p:nvPr/>
        </p:nvPicPr>
        <p:blipFill>
          <a:blip r:embed="rId3"/>
          <a:stretch>
            <a:fillRect/>
          </a:stretch>
        </p:blipFill>
        <p:spPr>
          <a:xfrm>
            <a:off x="6514868" y="955157"/>
            <a:ext cx="2899616" cy="5440334"/>
          </a:xfrm>
          <a:prstGeom prst="rect">
            <a:avLst/>
          </a:prstGeom>
        </p:spPr>
      </p:pic>
      <p:pic>
        <p:nvPicPr>
          <p:cNvPr id="5" name="圖片 4">
            <a:extLst>
              <a:ext uri="{FF2B5EF4-FFF2-40B4-BE49-F238E27FC236}">
                <a16:creationId xmlns:a16="http://schemas.microsoft.com/office/drawing/2014/main" id="{42EF85CA-8E78-4FAE-ACC7-55EC2B696910}"/>
              </a:ext>
            </a:extLst>
          </p:cNvPr>
          <p:cNvPicPr>
            <a:picLocks noChangeAspect="1"/>
          </p:cNvPicPr>
          <p:nvPr/>
        </p:nvPicPr>
        <p:blipFill>
          <a:blip r:embed="rId4"/>
          <a:stretch>
            <a:fillRect/>
          </a:stretch>
        </p:blipFill>
        <p:spPr>
          <a:xfrm>
            <a:off x="9583836" y="979094"/>
            <a:ext cx="2608164" cy="531794"/>
          </a:xfrm>
          <a:prstGeom prst="rect">
            <a:avLst/>
          </a:prstGeom>
        </p:spPr>
      </p:pic>
      <p:pic>
        <p:nvPicPr>
          <p:cNvPr id="3" name="圖片 2">
            <a:extLst>
              <a:ext uri="{FF2B5EF4-FFF2-40B4-BE49-F238E27FC236}">
                <a16:creationId xmlns:a16="http://schemas.microsoft.com/office/drawing/2014/main" id="{1A115AC2-B058-4D49-A1C4-05AA2C7791AD}"/>
              </a:ext>
            </a:extLst>
          </p:cNvPr>
          <p:cNvPicPr>
            <a:picLocks noChangeAspect="1"/>
          </p:cNvPicPr>
          <p:nvPr/>
        </p:nvPicPr>
        <p:blipFill rotWithShape="1">
          <a:blip r:embed="rId5"/>
          <a:srcRect l="9" r="9"/>
          <a:stretch/>
        </p:blipFill>
        <p:spPr>
          <a:xfrm>
            <a:off x="439030" y="979094"/>
            <a:ext cx="2837516" cy="5422525"/>
          </a:xfrm>
          <a:prstGeom prst="rect">
            <a:avLst/>
          </a:prstGeom>
        </p:spPr>
      </p:pic>
    </p:spTree>
    <p:extLst>
      <p:ext uri="{BB962C8B-B14F-4D97-AF65-F5344CB8AC3E}">
        <p14:creationId xmlns:p14="http://schemas.microsoft.com/office/powerpoint/2010/main" val="1308505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90FEE0-B6BA-419E-B419-23F0D695AB47}"/>
              </a:ext>
            </a:extLst>
          </p:cNvPr>
          <p:cNvPicPr>
            <a:picLocks noChangeAspect="1"/>
          </p:cNvPicPr>
          <p:nvPr/>
        </p:nvPicPr>
        <p:blipFill>
          <a:blip r:embed="rId2"/>
          <a:stretch>
            <a:fillRect/>
          </a:stretch>
        </p:blipFill>
        <p:spPr>
          <a:xfrm>
            <a:off x="720087" y="818916"/>
            <a:ext cx="2868499" cy="5500767"/>
          </a:xfrm>
          <a:prstGeom prst="rect">
            <a:avLst/>
          </a:prstGeom>
        </p:spPr>
      </p:pic>
      <p:pic>
        <p:nvPicPr>
          <p:cNvPr id="11" name="圖片 10">
            <a:extLst>
              <a:ext uri="{FF2B5EF4-FFF2-40B4-BE49-F238E27FC236}">
                <a16:creationId xmlns:a16="http://schemas.microsoft.com/office/drawing/2014/main" id="{0B24E79C-840F-4A41-B07A-81BC9629BBA8}"/>
              </a:ext>
            </a:extLst>
          </p:cNvPr>
          <p:cNvPicPr>
            <a:picLocks noChangeAspect="1"/>
          </p:cNvPicPr>
          <p:nvPr/>
        </p:nvPicPr>
        <p:blipFill>
          <a:blip r:embed="rId3"/>
          <a:stretch>
            <a:fillRect/>
          </a:stretch>
        </p:blipFill>
        <p:spPr>
          <a:xfrm>
            <a:off x="3683939" y="1040901"/>
            <a:ext cx="2868499" cy="5278782"/>
          </a:xfrm>
          <a:prstGeom prst="rect">
            <a:avLst/>
          </a:prstGeom>
        </p:spPr>
      </p:pic>
      <p:pic>
        <p:nvPicPr>
          <p:cNvPr id="13" name="圖片 12">
            <a:extLst>
              <a:ext uri="{FF2B5EF4-FFF2-40B4-BE49-F238E27FC236}">
                <a16:creationId xmlns:a16="http://schemas.microsoft.com/office/drawing/2014/main" id="{1659C8EC-9BDA-4AAB-BB36-FC6FF6D98880}"/>
              </a:ext>
            </a:extLst>
          </p:cNvPr>
          <p:cNvPicPr>
            <a:picLocks noChangeAspect="1"/>
          </p:cNvPicPr>
          <p:nvPr/>
        </p:nvPicPr>
        <p:blipFill>
          <a:blip r:embed="rId4"/>
          <a:stretch>
            <a:fillRect/>
          </a:stretch>
        </p:blipFill>
        <p:spPr>
          <a:xfrm>
            <a:off x="6647791" y="1040901"/>
            <a:ext cx="2806676" cy="5278781"/>
          </a:xfrm>
          <a:prstGeom prst="rect">
            <a:avLst/>
          </a:prstGeom>
        </p:spPr>
      </p:pic>
      <p:pic>
        <p:nvPicPr>
          <p:cNvPr id="15" name="圖片 14">
            <a:extLst>
              <a:ext uri="{FF2B5EF4-FFF2-40B4-BE49-F238E27FC236}">
                <a16:creationId xmlns:a16="http://schemas.microsoft.com/office/drawing/2014/main" id="{E6297292-981D-47F1-B302-AF84C8709DCF}"/>
              </a:ext>
            </a:extLst>
          </p:cNvPr>
          <p:cNvPicPr>
            <a:picLocks noChangeAspect="1"/>
          </p:cNvPicPr>
          <p:nvPr/>
        </p:nvPicPr>
        <p:blipFill>
          <a:blip r:embed="rId5"/>
          <a:stretch>
            <a:fillRect/>
          </a:stretch>
        </p:blipFill>
        <p:spPr>
          <a:xfrm>
            <a:off x="9536770" y="1040901"/>
            <a:ext cx="2655230" cy="529661"/>
          </a:xfrm>
          <a:prstGeom prst="rect">
            <a:avLst/>
          </a:prstGeom>
        </p:spPr>
      </p:pic>
    </p:spTree>
    <p:extLst>
      <p:ext uri="{BB962C8B-B14F-4D97-AF65-F5344CB8AC3E}">
        <p14:creationId xmlns:p14="http://schemas.microsoft.com/office/powerpoint/2010/main" val="2003415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對</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之優化效果</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不同相似度函數之比較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2"/>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對</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之優化效果</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3"/>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2"/>
          <a:stretch>
            <a:fillRect/>
          </a:stretch>
        </p:blipFill>
        <p:spPr>
          <a:xfrm>
            <a:off x="1804339" y="3620568"/>
            <a:ext cx="4169128" cy="1659354"/>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3"/>
          <a:stretch>
            <a:fillRect/>
          </a:stretch>
        </p:blipFill>
        <p:spPr>
          <a:xfrm>
            <a:off x="1804339" y="1930538"/>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3059306" y="2435238"/>
            <a:ext cx="1659194" cy="369332"/>
          </a:xfrm>
          <a:prstGeom prst="rect">
            <a:avLst/>
          </a:prstGeom>
          <a:noFill/>
        </p:spPr>
        <p:txBody>
          <a:bodyPr wrap="square" rtlCol="0">
            <a:spAutoFit/>
          </a:bodyPr>
          <a:lstStyle/>
          <a:p>
            <a:r>
              <a:rPr lang="en-US" altLang="zh-TW" dirty="0"/>
              <a:t>Euclidean </a:t>
            </a:r>
            <a:r>
              <a:rPr lang="zh-TW" altLang="en-US" dirty="0"/>
              <a:t>公式</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536723" y="5279922"/>
            <a:ext cx="2181777" cy="369332"/>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4"/>
          <a:stretch>
            <a:fillRect/>
          </a:stretch>
        </p:blipFill>
        <p:spPr>
          <a:xfrm>
            <a:off x="6970087" y="3231343"/>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974453" y="3783098"/>
            <a:ext cx="2367116" cy="369332"/>
          </a:xfrm>
          <a:prstGeom prst="rect">
            <a:avLst/>
          </a:prstGeom>
          <a:noFill/>
        </p:spPr>
        <p:txBody>
          <a:bodyPr wrap="square" rtlCol="0">
            <a:spAutoFit/>
          </a:bodyPr>
          <a:lstStyle/>
          <a:p>
            <a:r>
              <a:rPr lang="en-US" altLang="zh-TW" dirty="0"/>
              <a:t>Weight Euclidean </a:t>
            </a:r>
            <a:r>
              <a:rPr lang="zh-TW" altLang="en-US" dirty="0"/>
              <a:t>公式</a:t>
            </a:r>
          </a:p>
        </p:txBody>
      </p:sp>
    </p:spTree>
    <p:extLst>
      <p:ext uri="{BB962C8B-B14F-4D97-AF65-F5344CB8AC3E}">
        <p14:creationId xmlns:p14="http://schemas.microsoft.com/office/powerpoint/2010/main" val="3415268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stretch>
            <a:fillRect/>
          </a:stretch>
        </p:blipFill>
        <p:spPr>
          <a:xfrm>
            <a:off x="172838" y="2274081"/>
            <a:ext cx="4014727" cy="2091442"/>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a:blip r:embed="rId3"/>
          <a:stretch>
            <a:fillRect/>
          </a:stretch>
        </p:blipFill>
        <p:spPr>
          <a:xfrm>
            <a:off x="4346798" y="1026154"/>
            <a:ext cx="3107782" cy="522830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a:blip r:embed="rId4"/>
          <a:stretch>
            <a:fillRect/>
          </a:stretch>
        </p:blipFill>
        <p:spPr>
          <a:xfrm>
            <a:off x="7865395" y="1070931"/>
            <a:ext cx="3482967" cy="5138748"/>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113504" y="4537961"/>
            <a:ext cx="1887794" cy="369332"/>
          </a:xfrm>
          <a:prstGeom prst="rect">
            <a:avLst/>
          </a:prstGeom>
          <a:noFill/>
        </p:spPr>
        <p:txBody>
          <a:bodyPr wrap="square" rtlCol="0">
            <a:spAutoFit/>
          </a:bodyPr>
          <a:lstStyle/>
          <a:p>
            <a:r>
              <a:rPr lang="en-US" altLang="zh-TW" dirty="0"/>
              <a:t>SF22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158985" y="4537961"/>
            <a:ext cx="1887795" cy="369332"/>
          </a:xfrm>
          <a:prstGeom prst="rect">
            <a:avLst/>
          </a:prstGeom>
          <a:noFill/>
        </p:spPr>
        <p:txBody>
          <a:bodyPr wrap="square" rtlCol="0">
            <a:spAutoFit/>
          </a:bodyPr>
          <a:lstStyle/>
          <a:p>
            <a:r>
              <a:rPr lang="en-US" altLang="zh-TW" dirty="0"/>
              <a:t>SF31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9204467" y="4537961"/>
            <a:ext cx="1887795" cy="369332"/>
          </a:xfrm>
          <a:prstGeom prst="rect">
            <a:avLst/>
          </a:prstGeom>
          <a:noFill/>
        </p:spPr>
        <p:txBody>
          <a:bodyPr wrap="square" rtlCol="0">
            <a:spAutoFit/>
          </a:bodyPr>
          <a:lstStyle/>
          <a:p>
            <a:r>
              <a:rPr lang="en-US" altLang="zh-TW" dirty="0"/>
              <a:t>SF61 </a:t>
            </a:r>
            <a:r>
              <a:rPr lang="zh-TW" altLang="en-US" dirty="0"/>
              <a:t>合併示意圖</a:t>
            </a:r>
          </a:p>
        </p:txBody>
      </p:sp>
      <p:pic>
        <p:nvPicPr>
          <p:cNvPr id="6" name="圖片 5">
            <a:extLst>
              <a:ext uri="{FF2B5EF4-FFF2-40B4-BE49-F238E27FC236}">
                <a16:creationId xmlns:a16="http://schemas.microsoft.com/office/drawing/2014/main" id="{6A9549E9-6DBA-4C5C-AF53-3FAB7F9C4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1" y="2507002"/>
            <a:ext cx="3236400" cy="1843996"/>
          </a:xfrm>
          <a:prstGeom prst="rect">
            <a:avLst/>
          </a:prstGeom>
        </p:spPr>
      </p:pic>
      <p:pic>
        <p:nvPicPr>
          <p:cNvPr id="9" name="圖片 8">
            <a:extLst>
              <a:ext uri="{FF2B5EF4-FFF2-40B4-BE49-F238E27FC236}">
                <a16:creationId xmlns:a16="http://schemas.microsoft.com/office/drawing/2014/main" id="{05064176-5D20-4744-A98D-31E4C0067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063" y="2508847"/>
            <a:ext cx="3236400" cy="1840306"/>
          </a:xfrm>
          <a:prstGeom prst="rect">
            <a:avLst/>
          </a:prstGeom>
        </p:spPr>
      </p:pic>
      <p:pic>
        <p:nvPicPr>
          <p:cNvPr id="11" name="圖片 10">
            <a:extLst>
              <a:ext uri="{FF2B5EF4-FFF2-40B4-BE49-F238E27FC236}">
                <a16:creationId xmlns:a16="http://schemas.microsoft.com/office/drawing/2014/main" id="{2D59EAFD-0B36-49C1-B605-8D7B683B7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0295" y="2518030"/>
            <a:ext cx="3234873" cy="1821940"/>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60098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人如何感知彩色影像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699" y="2383279"/>
            <a:ext cx="3429263" cy="2091442"/>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3"/>
          <a:stretch>
            <a:fillRect/>
          </a:stretch>
        </p:blipFill>
        <p:spPr>
          <a:xfrm>
            <a:off x="4421863" y="1026154"/>
            <a:ext cx="2318150" cy="3768669"/>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4"/>
          <a:stretch>
            <a:fillRect/>
          </a:stretch>
        </p:blipFill>
        <p:spPr>
          <a:xfrm>
            <a:off x="4421863" y="4794823"/>
            <a:ext cx="2318150" cy="1656786"/>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a:blip r:embed="rId5"/>
          <a:stretch>
            <a:fillRect/>
          </a:stretch>
        </p:blipFill>
        <p:spPr>
          <a:xfrm>
            <a:off x="7277859" y="1026153"/>
            <a:ext cx="2338474" cy="3768669"/>
          </a:xfrm>
          <a:prstGeom prst="rect">
            <a:avLst/>
          </a:prstGeom>
        </p:spPr>
      </p:pic>
      <p:pic>
        <p:nvPicPr>
          <p:cNvPr id="14" name="圖片 13">
            <a:extLst>
              <a:ext uri="{FF2B5EF4-FFF2-40B4-BE49-F238E27FC236}">
                <a16:creationId xmlns:a16="http://schemas.microsoft.com/office/drawing/2014/main" id="{1BC59E7D-2A5E-4117-BE00-4C5057B31911}"/>
              </a:ext>
            </a:extLst>
          </p:cNvPr>
          <p:cNvPicPr>
            <a:picLocks noChangeAspect="1"/>
          </p:cNvPicPr>
          <p:nvPr/>
        </p:nvPicPr>
        <p:blipFill>
          <a:blip r:embed="rId6"/>
          <a:stretch>
            <a:fillRect/>
          </a:stretch>
        </p:blipFill>
        <p:spPr>
          <a:xfrm>
            <a:off x="7277859" y="4806098"/>
            <a:ext cx="2296297" cy="1645511"/>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2"/>
          <a:stretch>
            <a:fillRect/>
          </a:stretch>
        </p:blipFill>
        <p:spPr>
          <a:xfrm>
            <a:off x="2772013" y="3737345"/>
            <a:ext cx="7178282" cy="2620275"/>
          </a:xfrm>
          <a:prstGeom prst="rect">
            <a:avLst/>
          </a:prstGeom>
        </p:spPr>
      </p:pic>
      <p:sp>
        <p:nvSpPr>
          <p:cNvPr id="2" name="文字方塊 1">
            <a:extLst>
              <a:ext uri="{FF2B5EF4-FFF2-40B4-BE49-F238E27FC236}">
                <a16:creationId xmlns:a16="http://schemas.microsoft.com/office/drawing/2014/main" id="{4358ABC2-8274-4295-A85A-472CED4B7F31}"/>
              </a:ext>
            </a:extLst>
          </p:cNvPr>
          <p:cNvSpPr txBox="1"/>
          <p:nvPr/>
        </p:nvSpPr>
        <p:spPr>
          <a:xfrm>
            <a:off x="1707600" y="1229127"/>
            <a:ext cx="9618000" cy="1938992"/>
          </a:xfrm>
          <a:prstGeom prst="rect">
            <a:avLst/>
          </a:prstGeom>
          <a:noFill/>
        </p:spPr>
        <p:txBody>
          <a:bodyPr wrap="square" rtlCol="0">
            <a:spAutoFit/>
          </a:bodyPr>
          <a:lstStyle/>
          <a:p>
            <a:r>
              <a:rPr lang="en-US" altLang="zh-TW" sz="2000" dirty="0"/>
              <a:t>Normal-SFM</a:t>
            </a:r>
            <a:r>
              <a:rPr lang="zh-TW" altLang="en-US" sz="2000" dirty="0"/>
              <a:t>：色彩層數：</a:t>
            </a:r>
            <a:r>
              <a:rPr lang="en-US" altLang="zh-TW" sz="2000" dirty="0"/>
              <a:t>{30, 225, 625} </a:t>
            </a:r>
            <a:r>
              <a:rPr lang="zh-TW" altLang="en-US" sz="2000" dirty="0"/>
              <a:t>輪廓層數</a:t>
            </a:r>
            <a:r>
              <a:rPr lang="en-US" altLang="zh-TW" sz="2000" dirty="0"/>
              <a:t>{70, 625, 1225}</a:t>
            </a:r>
          </a:p>
          <a:p>
            <a:r>
              <a:rPr lang="en-US" altLang="zh-TW" sz="2000" dirty="0"/>
              <a:t>Tiny-SFM</a:t>
            </a:r>
            <a:r>
              <a:rPr lang="zh-TW" altLang="en-US" sz="2000" dirty="0"/>
              <a:t>：色彩層數：</a:t>
            </a:r>
            <a:r>
              <a:rPr lang="en-US" altLang="zh-TW" sz="2000" dirty="0"/>
              <a:t>{30, 100, 225} </a:t>
            </a:r>
            <a:r>
              <a:rPr lang="zh-TW" altLang="en-US" sz="2000" dirty="0"/>
              <a:t>輪廓層數</a:t>
            </a:r>
            <a:r>
              <a:rPr lang="en-US" altLang="zh-TW" sz="2000" dirty="0"/>
              <a:t>{30, 100, 225}</a:t>
            </a:r>
          </a:p>
          <a:p>
            <a:endParaRPr lang="en-US" altLang="zh-TW" sz="2000" dirty="0"/>
          </a:p>
          <a:p>
            <a:pPr marL="342900" indent="-342900">
              <a:buFont typeface="Arial" panose="020B0604020202020204" pitchFamily="34" charset="0"/>
              <a:buChar char="•"/>
            </a:pPr>
            <a:r>
              <a:rPr lang="zh-TW" altLang="en-US" sz="2000" dirty="0"/>
              <a:t>濾波器的數目降低可 以大幅降低訓練所需的時間</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歐式距離對更複雜或是從在位移、旋轉、縮放會需要更多的濾波器學習這些特徵</a:t>
            </a:r>
            <a:endParaRPr lang="en-US" altLang="zh-TW" sz="2000" dirty="0"/>
          </a:p>
        </p:txBody>
      </p:sp>
    </p:spTree>
    <p:extLst>
      <p:ext uri="{BB962C8B-B14F-4D97-AF65-F5344CB8AC3E}">
        <p14:creationId xmlns:p14="http://schemas.microsoft.com/office/powerpoint/2010/main" val="1266145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2"/>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3"/>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4"/>
          <a:stretch>
            <a:fillRect/>
          </a:stretch>
        </p:blipFill>
        <p:spPr>
          <a:xfrm>
            <a:off x="996992" y="1318402"/>
            <a:ext cx="4128074"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5"/>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3729908907"/>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Red 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9" name="圖片 8">
            <a:extLst>
              <a:ext uri="{FF2B5EF4-FFF2-40B4-BE49-F238E27FC236}">
                <a16:creationId xmlns:a16="http://schemas.microsoft.com/office/drawing/2014/main" id="{2A9429CD-A02F-44DF-9747-79313087C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43" y="3201923"/>
            <a:ext cx="1613917" cy="1613917"/>
          </a:xfrm>
          <a:prstGeom prst="rect">
            <a:avLst/>
          </a:prstGeom>
        </p:spPr>
      </p:pic>
      <p:pic>
        <p:nvPicPr>
          <p:cNvPr id="11" name="圖片 10">
            <a:extLst>
              <a:ext uri="{FF2B5EF4-FFF2-40B4-BE49-F238E27FC236}">
                <a16:creationId xmlns:a16="http://schemas.microsoft.com/office/drawing/2014/main" id="{EBA1B325-DC6C-48CD-889C-C7DA50C59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03" y="2253992"/>
            <a:ext cx="1613917" cy="1606142"/>
          </a:xfrm>
          <a:prstGeom prst="rect">
            <a:avLst/>
          </a:prstGeom>
        </p:spPr>
      </p:pic>
      <p:pic>
        <p:nvPicPr>
          <p:cNvPr id="13" name="圖片 12">
            <a:extLst>
              <a:ext uri="{FF2B5EF4-FFF2-40B4-BE49-F238E27FC236}">
                <a16:creationId xmlns:a16="http://schemas.microsoft.com/office/drawing/2014/main" id="{473C38AD-9266-4C3C-A8DD-7B3E9B315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819" y="2253992"/>
            <a:ext cx="1613917" cy="1607513"/>
          </a:xfrm>
          <a:prstGeom prst="rect">
            <a:avLst/>
          </a:prstGeom>
        </p:spPr>
      </p:pic>
      <p:pic>
        <p:nvPicPr>
          <p:cNvPr id="15" name="圖片 14">
            <a:extLst>
              <a:ext uri="{FF2B5EF4-FFF2-40B4-BE49-F238E27FC236}">
                <a16:creationId xmlns:a16="http://schemas.microsoft.com/office/drawing/2014/main" id="{905ADF24-2C9D-45E0-88C5-DB1AED8F3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5498" y="2273650"/>
            <a:ext cx="1438165" cy="1613917"/>
          </a:xfrm>
          <a:prstGeom prst="rect">
            <a:avLst/>
          </a:prstGeom>
        </p:spPr>
      </p:pic>
      <p:pic>
        <p:nvPicPr>
          <p:cNvPr id="17" name="圖片 16">
            <a:extLst>
              <a:ext uri="{FF2B5EF4-FFF2-40B4-BE49-F238E27FC236}">
                <a16:creationId xmlns:a16="http://schemas.microsoft.com/office/drawing/2014/main" id="{7EA8F871-A2B2-46DA-80EE-7411BDE9C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8903" y="4106519"/>
            <a:ext cx="1613917" cy="1606142"/>
          </a:xfrm>
          <a:prstGeom prst="rect">
            <a:avLst/>
          </a:prstGeom>
        </p:spPr>
      </p:pic>
      <p:pic>
        <p:nvPicPr>
          <p:cNvPr id="19" name="圖片 18">
            <a:extLst>
              <a:ext uri="{FF2B5EF4-FFF2-40B4-BE49-F238E27FC236}">
                <a16:creationId xmlns:a16="http://schemas.microsoft.com/office/drawing/2014/main" id="{423B7402-18AE-472D-9C98-D7969B8AA5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3819" y="4106519"/>
            <a:ext cx="1613917" cy="1607513"/>
          </a:xfrm>
          <a:prstGeom prst="rect">
            <a:avLst/>
          </a:prstGeom>
        </p:spPr>
      </p:pic>
      <p:pic>
        <p:nvPicPr>
          <p:cNvPr id="21" name="圖片 20">
            <a:extLst>
              <a:ext uri="{FF2B5EF4-FFF2-40B4-BE49-F238E27FC236}">
                <a16:creationId xmlns:a16="http://schemas.microsoft.com/office/drawing/2014/main" id="{8F729154-9DAD-4090-A6DB-E8DDA975E3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5498" y="4141898"/>
            <a:ext cx="1438165" cy="1613917"/>
          </a:xfrm>
          <a:prstGeom prst="rect">
            <a:avLst/>
          </a:prstGeom>
        </p:spPr>
      </p:pic>
    </p:spTree>
    <p:extLst>
      <p:ext uri="{BB962C8B-B14F-4D97-AF65-F5344CB8AC3E}">
        <p14:creationId xmlns:p14="http://schemas.microsoft.com/office/powerpoint/2010/main" val="1294370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84</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1128227531"/>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Green 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8" name="圖片 7">
            <a:extLst>
              <a:ext uri="{FF2B5EF4-FFF2-40B4-BE49-F238E27FC236}">
                <a16:creationId xmlns:a16="http://schemas.microsoft.com/office/drawing/2014/main" id="{FFDBD870-CD64-447C-8531-78885A9AD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103" y="2409227"/>
            <a:ext cx="1402747" cy="1395989"/>
          </a:xfrm>
          <a:prstGeom prst="rect">
            <a:avLst/>
          </a:prstGeom>
        </p:spPr>
      </p:pic>
      <p:pic>
        <p:nvPicPr>
          <p:cNvPr id="22" name="圖片 21">
            <a:extLst>
              <a:ext uri="{FF2B5EF4-FFF2-40B4-BE49-F238E27FC236}">
                <a16:creationId xmlns:a16="http://schemas.microsoft.com/office/drawing/2014/main" id="{E69E2309-AC4A-499A-B66F-F12F27499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03" y="4212331"/>
            <a:ext cx="1402747" cy="1395989"/>
          </a:xfrm>
          <a:prstGeom prst="rect">
            <a:avLst/>
          </a:prstGeom>
        </p:spPr>
      </p:pic>
      <p:pic>
        <p:nvPicPr>
          <p:cNvPr id="24" name="圖片 23">
            <a:extLst>
              <a:ext uri="{FF2B5EF4-FFF2-40B4-BE49-F238E27FC236}">
                <a16:creationId xmlns:a16="http://schemas.microsoft.com/office/drawing/2014/main" id="{289D9C46-8A33-4E94-A8D3-FFC17A52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938" y="4212331"/>
            <a:ext cx="1401551" cy="1395989"/>
          </a:xfrm>
          <a:prstGeom prst="rect">
            <a:avLst/>
          </a:prstGeom>
        </p:spPr>
      </p:pic>
      <p:pic>
        <p:nvPicPr>
          <p:cNvPr id="26" name="圖片 25">
            <a:extLst>
              <a:ext uri="{FF2B5EF4-FFF2-40B4-BE49-F238E27FC236}">
                <a16:creationId xmlns:a16="http://schemas.microsoft.com/office/drawing/2014/main" id="{8FCFA8A7-527A-4493-B2B3-87FC9AA06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2713" y="4212331"/>
            <a:ext cx="1291752" cy="1449612"/>
          </a:xfrm>
          <a:prstGeom prst="rect">
            <a:avLst/>
          </a:prstGeom>
        </p:spPr>
      </p:pic>
      <p:pic>
        <p:nvPicPr>
          <p:cNvPr id="30" name="圖片 29">
            <a:extLst>
              <a:ext uri="{FF2B5EF4-FFF2-40B4-BE49-F238E27FC236}">
                <a16:creationId xmlns:a16="http://schemas.microsoft.com/office/drawing/2014/main" id="{F8AF7CD8-93C0-4D36-80EC-CEB878155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741" y="2409227"/>
            <a:ext cx="1402748" cy="1397181"/>
          </a:xfrm>
          <a:prstGeom prst="rect">
            <a:avLst/>
          </a:prstGeom>
        </p:spPr>
      </p:pic>
      <p:pic>
        <p:nvPicPr>
          <p:cNvPr id="32" name="圖片 31">
            <a:extLst>
              <a:ext uri="{FF2B5EF4-FFF2-40B4-BE49-F238E27FC236}">
                <a16:creationId xmlns:a16="http://schemas.microsoft.com/office/drawing/2014/main" id="{99798C40-B7DA-472D-8E6A-6A5BC27CA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39" y="2356275"/>
            <a:ext cx="1291154" cy="1448941"/>
          </a:xfrm>
          <a:prstGeom prst="rect">
            <a:avLst/>
          </a:prstGeom>
        </p:spPr>
      </p:pic>
      <p:pic>
        <p:nvPicPr>
          <p:cNvPr id="34" name="圖片 33">
            <a:extLst>
              <a:ext uri="{FF2B5EF4-FFF2-40B4-BE49-F238E27FC236}">
                <a16:creationId xmlns:a16="http://schemas.microsoft.com/office/drawing/2014/main" id="{866A08A6-6F87-436B-9B25-2FF7F5D93F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697" y="3250538"/>
            <a:ext cx="1519563" cy="1519563"/>
          </a:xfrm>
          <a:prstGeom prst="rect">
            <a:avLst/>
          </a:prstGeom>
        </p:spPr>
      </p:pic>
    </p:spTree>
    <p:extLst>
      <p:ext uri="{BB962C8B-B14F-4D97-AF65-F5344CB8AC3E}">
        <p14:creationId xmlns:p14="http://schemas.microsoft.com/office/powerpoint/2010/main" val="42871746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85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874728"/>
            <a:ext cx="669773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實驗設計與結果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結論與未來展望</a:t>
            </a:r>
            <a:endParaRPr lang="en-US" altLang="zh-TW" sz="2800" dirty="0">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rPr>
              <a:t>結論</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lang="zh-TW" altLang="en-US" sz="2800" dirty="0">
                <a:latin typeface="標楷體" panose="03000509000000000000" pitchFamily="65" charset="-120"/>
                <a:ea typeface="標楷體" panose="03000509000000000000" pitchFamily="65" charset="-120"/>
              </a:rPr>
              <a:t>未來展望</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53560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86</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542002" y="500380"/>
            <a:ext cx="1107996"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結論</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9" y="1351508"/>
            <a:ext cx="1001846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本研究提出了一種基於卷積神經網路的新型可解釋性深度學習模型，將影像分成顏色與輪廓兩個方面進行學習</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從實驗結果來看，我們可以知道此模型的每一層均可以進行可視化 的呈現，隨著越後面的層數其可視化出來的特徵變越趨近於完整，並且 透過這些可視化的圖片來對模型的決策過程進行解釋。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本研究在色彩的特徵提取與可視化方法上更是提出了創新的方法，透過引入 </a:t>
            </a:r>
            <a:r>
              <a:rPr lang="en-US" altLang="zh-TW" sz="2400" dirty="0"/>
              <a:t>PCCS </a:t>
            </a:r>
            <a:r>
              <a:rPr lang="zh-TW" altLang="en-US" sz="2400" dirty="0"/>
              <a:t>色相環和 </a:t>
            </a:r>
            <a:r>
              <a:rPr lang="en-US" altLang="zh-TW" sz="2400" dirty="0"/>
              <a:t>6 </a:t>
            </a:r>
            <a:r>
              <a:rPr lang="zh-TW" altLang="en-US" sz="2400" dirty="0"/>
              <a:t>種基礎色的概念，設計了色彩感知區塊，解決了分別處理顏色 和輪廓的衝突問題，有效的提取出單純的顏色特徵</a:t>
            </a:r>
            <a:endParaRPr lang="en-US" altLang="zh-TW" sz="2400" dirty="0"/>
          </a:p>
        </p:txBody>
      </p:sp>
    </p:spTree>
    <p:extLst>
      <p:ext uri="{BB962C8B-B14F-4D97-AF65-F5344CB8AC3E}">
        <p14:creationId xmlns:p14="http://schemas.microsoft.com/office/powerpoint/2010/main" val="41253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87</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080336" y="463209"/>
            <a:ext cx="203132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未來展望</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7" y="245950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歐氏距離對特徵的位移、旋轉、縮放均缺乏穩定性，使得在處理更複雜的資料集往往需要更多的濾波器數目來進行處理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可以更進一步研究如何將這種模擬人類視覺與大腦結構的模型，應用在現實中的實際問題</a:t>
            </a:r>
            <a:endParaRPr lang="en-US" altLang="zh-TW" sz="2400" dirty="0"/>
          </a:p>
        </p:txBody>
      </p:sp>
    </p:spTree>
    <p:extLst>
      <p:ext uri="{BB962C8B-B14F-4D97-AF65-F5344CB8AC3E}">
        <p14:creationId xmlns:p14="http://schemas.microsoft.com/office/powerpoint/2010/main" val="2087633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43E160E-857F-4E62-B03C-8C0F08A5EA9E}"/>
              </a:ext>
            </a:extLst>
          </p:cNvPr>
          <p:cNvSpPr>
            <a:spLocks noGrp="1"/>
          </p:cNvSpPr>
          <p:nvPr>
            <p:ph type="sldNum" sz="quarter" idx="12"/>
          </p:nvPr>
        </p:nvSpPr>
        <p:spPr/>
        <p:txBody>
          <a:bodyPr/>
          <a:lstStyle/>
          <a:p>
            <a:fld id="{E5C60907-9731-46B4-A33D-FDF5DC3BFF3C}" type="slidenum">
              <a:rPr lang="zh-TW" altLang="en-US" smtClean="0"/>
              <a:t>88</a:t>
            </a:fld>
            <a:endParaRPr lang="zh-TW" altLang="en-US"/>
          </a:p>
        </p:txBody>
      </p:sp>
      <p:sp>
        <p:nvSpPr>
          <p:cNvPr id="6" name="內容版面配置區 2">
            <a:extLst>
              <a:ext uri="{FF2B5EF4-FFF2-40B4-BE49-F238E27FC236}">
                <a16:creationId xmlns:a16="http://schemas.microsoft.com/office/drawing/2014/main" id="{D92A9F37-9A38-4599-82B9-ED3B55948795}"/>
              </a:ext>
            </a:extLst>
          </p:cNvPr>
          <p:cNvSpPr>
            <a:spLocks noGrp="1"/>
          </p:cNvSpPr>
          <p:nvPr>
            <p:ph idx="1"/>
          </p:nvPr>
        </p:nvSpPr>
        <p:spPr>
          <a:xfrm>
            <a:off x="2249487" y="2863006"/>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Tree>
    <p:extLst>
      <p:ext uri="{BB962C8B-B14F-4D97-AF65-F5344CB8AC3E}">
        <p14:creationId xmlns:p14="http://schemas.microsoft.com/office/powerpoint/2010/main" val="31238473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A008DF-20B6-4FDA-A919-2FF463C52E22}"/>
              </a:ext>
            </a:extLst>
          </p:cNvPr>
          <p:cNvSpPr>
            <a:spLocks noGrp="1"/>
          </p:cNvSpPr>
          <p:nvPr>
            <p:ph type="sldNum" sz="quarter" idx="12"/>
          </p:nvPr>
        </p:nvSpPr>
        <p:spPr/>
        <p:txBody>
          <a:bodyPr/>
          <a:lstStyle/>
          <a:p>
            <a:fld id="{E5C60907-9731-46B4-A33D-FDF5DC3BFF3C}" type="slidenum">
              <a:rPr lang="zh-TW" altLang="en-US" smtClean="0"/>
              <a:t>89</a:t>
            </a:fld>
            <a:endParaRPr lang="zh-TW" altLang="en-US"/>
          </a:p>
        </p:txBody>
      </p:sp>
      <p:sp>
        <p:nvSpPr>
          <p:cNvPr id="5" name="內容版面配置區 2">
            <a:extLst>
              <a:ext uri="{FF2B5EF4-FFF2-40B4-BE49-F238E27FC236}">
                <a16:creationId xmlns:a16="http://schemas.microsoft.com/office/drawing/2014/main" id="{1283E471-14E7-49D9-8770-FCF313AE1710}"/>
              </a:ext>
            </a:extLst>
          </p:cNvPr>
          <p:cNvSpPr>
            <a:spLocks noGrp="1"/>
          </p:cNvSpPr>
          <p:nvPr>
            <p:ph idx="1"/>
          </p:nvPr>
        </p:nvSpPr>
        <p:spPr>
          <a:xfrm>
            <a:off x="2249487" y="2863006"/>
            <a:ext cx="7693025" cy="1131987"/>
          </a:xfrm>
        </p:spPr>
        <p:txBody>
          <a:bodyPr>
            <a:normAutofit lnSpcReduction="10000"/>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Tree>
    <p:extLst>
      <p:ext uri="{BB962C8B-B14F-4D97-AF65-F5344CB8AC3E}">
        <p14:creationId xmlns:p14="http://schemas.microsoft.com/office/powerpoint/2010/main" val="243522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9085" y="14249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《Neuroscience》[6] </a:t>
            </a:r>
            <a:r>
              <a:rPr lang="zh-TW" altLang="en-US" sz="2400" dirty="0"/>
              <a:t>所介紹，彩色影像在主要視覺路徑</a:t>
            </a:r>
            <a:r>
              <a:rPr lang="en-US" altLang="zh-TW" sz="2400" dirty="0"/>
              <a:t>(Central Visual Pathway) </a:t>
            </a:r>
            <a:r>
              <a:rPr lang="zh-TW" altLang="en-US" sz="2400" dirty="0"/>
              <a:t>會經過的部位總共可以分為三個重要部位：視網膜 </a:t>
            </a:r>
            <a:r>
              <a:rPr lang="en-US" altLang="zh-TW" sz="2400" dirty="0"/>
              <a:t>(Retina)</a:t>
            </a:r>
            <a:r>
              <a:rPr lang="zh-TW" altLang="en-US" sz="2400" dirty="0"/>
              <a:t>、外側膝狀體 </a:t>
            </a:r>
            <a:r>
              <a:rPr lang="en-US" altLang="zh-TW" sz="2400" dirty="0"/>
              <a:t>(</a:t>
            </a:r>
            <a:r>
              <a:rPr lang="zh-TW" altLang="en-US" sz="2400" dirty="0"/>
              <a:t>外膝體，</a:t>
            </a:r>
            <a:r>
              <a:rPr lang="en-US" altLang="zh-TW" sz="2400" dirty="0"/>
              <a:t>Lateral Geniculate Nucleus)</a:t>
            </a:r>
            <a:r>
              <a:rPr lang="zh-TW" altLang="en-US" sz="2400" dirty="0"/>
              <a:t>、視覺皮層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929" y="2725159"/>
            <a:ext cx="5038636" cy="3532598"/>
          </a:xfrm>
          <a:prstGeom prst="rect">
            <a:avLst/>
          </a:prstGeom>
        </p:spPr>
      </p:pic>
      <p:sp>
        <p:nvSpPr>
          <p:cNvPr id="7" name="矩形 6">
            <a:extLst>
              <a:ext uri="{FF2B5EF4-FFF2-40B4-BE49-F238E27FC236}">
                <a16:creationId xmlns:a16="http://schemas.microsoft.com/office/drawing/2014/main" id="{2EA7EA40-AC03-4AC6-A089-E1F28CDA03B4}"/>
              </a:ext>
            </a:extLst>
          </p:cNvPr>
          <p:cNvSpPr/>
          <p:nvPr/>
        </p:nvSpPr>
        <p:spPr>
          <a:xfrm>
            <a:off x="3509681" y="5647764"/>
            <a:ext cx="847165"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5698D2-4E31-441C-B3AC-30F250600C47}"/>
              </a:ext>
            </a:extLst>
          </p:cNvPr>
          <p:cNvSpPr/>
          <p:nvPr/>
        </p:nvSpPr>
        <p:spPr>
          <a:xfrm>
            <a:off x="3509682" y="4336816"/>
            <a:ext cx="705972" cy="430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13591</TotalTime>
  <Words>5370</Words>
  <Application>Microsoft Office PowerPoint</Application>
  <PresentationFormat>寬螢幕</PresentationFormat>
  <Paragraphs>716</Paragraphs>
  <Slides>89</Slides>
  <Notes>22</Notes>
  <HiddenSlides>3</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89</vt:i4>
      </vt:variant>
    </vt:vector>
  </HeadingPairs>
  <TitlesOfParts>
    <vt:vector size="96" baseType="lpstr">
      <vt:lpstr>Aptos</vt:lpstr>
      <vt:lpstr>Inter</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401</cp:revision>
  <dcterms:created xsi:type="dcterms:W3CDTF">2024-06-17T05:20:27Z</dcterms:created>
  <dcterms:modified xsi:type="dcterms:W3CDTF">2024-06-30T17:25:56Z</dcterms:modified>
</cp:coreProperties>
</file>